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2.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4"/>
    <p:sldMasterId id="2147483850" r:id="rId5"/>
    <p:sldMasterId id="2147483660" r:id="rId6"/>
  </p:sldMasterIdLst>
  <p:notesMasterIdLst>
    <p:notesMasterId r:id="rId43"/>
  </p:notesMasterIdLst>
  <p:sldIdLst>
    <p:sldId id="2076138216" r:id="rId7"/>
    <p:sldId id="2044" r:id="rId8"/>
    <p:sldId id="2095" r:id="rId9"/>
    <p:sldId id="2096" r:id="rId10"/>
    <p:sldId id="2097" r:id="rId11"/>
    <p:sldId id="1865" r:id="rId12"/>
    <p:sldId id="1885" r:id="rId13"/>
    <p:sldId id="1882" r:id="rId14"/>
    <p:sldId id="2029" r:id="rId15"/>
    <p:sldId id="2030" r:id="rId16"/>
    <p:sldId id="2032" r:id="rId17"/>
    <p:sldId id="2033" r:id="rId18"/>
    <p:sldId id="2031" r:id="rId19"/>
    <p:sldId id="2034" r:id="rId20"/>
    <p:sldId id="2062" r:id="rId21"/>
    <p:sldId id="1872" r:id="rId22"/>
    <p:sldId id="1887" r:id="rId23"/>
    <p:sldId id="1895" r:id="rId24"/>
    <p:sldId id="2098" r:id="rId25"/>
    <p:sldId id="2099" r:id="rId26"/>
    <p:sldId id="2056" r:id="rId27"/>
    <p:sldId id="1948" r:id="rId28"/>
    <p:sldId id="2063" r:id="rId29"/>
    <p:sldId id="2224" r:id="rId30"/>
    <p:sldId id="2101" r:id="rId31"/>
    <p:sldId id="1956" r:id="rId32"/>
    <p:sldId id="2106" r:id="rId33"/>
    <p:sldId id="2205" r:id="rId34"/>
    <p:sldId id="2107" r:id="rId35"/>
    <p:sldId id="2078" r:id="rId36"/>
    <p:sldId id="2108" r:id="rId37"/>
    <p:sldId id="1964" r:id="rId38"/>
    <p:sldId id="2065" r:id="rId39"/>
    <p:sldId id="2102" r:id="rId40"/>
    <p:sldId id="2204" r:id="rId41"/>
    <p:sldId id="222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9" autoAdjust="0"/>
    <p:restoredTop sz="94660"/>
  </p:normalViewPr>
  <p:slideViewPr>
    <p:cSldViewPr snapToGrid="0">
      <p:cViewPr varScale="1">
        <p:scale>
          <a:sx n="85" d="100"/>
          <a:sy n="85" d="100"/>
        </p:scale>
        <p:origin x="40" y="2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 Descamp (CLEARWATER GROUP LLC)" userId="5ec9b45e-09f7-4acb-ae45-95f738816775" providerId="ADAL" clId="{157AEABA-0ABB-4375-A44C-F6FA433DF603}"/>
    <pc:docChg chg="addSld delSld modSld addMainMaster">
      <pc:chgData name="Julie Descamp (CLEARWATER GROUP LLC)" userId="5ec9b45e-09f7-4acb-ae45-95f738816775" providerId="ADAL" clId="{157AEABA-0ABB-4375-A44C-F6FA433DF603}" dt="2020-07-22T19:29:13.521" v="5" actId="47"/>
      <pc:docMkLst>
        <pc:docMk/>
      </pc:docMkLst>
      <pc:sldChg chg="del">
        <pc:chgData name="Julie Descamp (CLEARWATER GROUP LLC)" userId="5ec9b45e-09f7-4acb-ae45-95f738816775" providerId="ADAL" clId="{157AEABA-0ABB-4375-A44C-F6FA433DF603}" dt="2020-07-22T19:29:13.521" v="5" actId="47"/>
        <pc:sldMkLst>
          <pc:docMk/>
          <pc:sldMk cId="11271159" sldId="2093"/>
        </pc:sldMkLst>
      </pc:sldChg>
      <pc:sldChg chg="modSp add mod">
        <pc:chgData name="Julie Descamp (CLEARWATER GROUP LLC)" userId="5ec9b45e-09f7-4acb-ae45-95f738816775" providerId="ADAL" clId="{157AEABA-0ABB-4375-A44C-F6FA433DF603}" dt="2020-07-22T19:29:08.144" v="4" actId="255"/>
        <pc:sldMkLst>
          <pc:docMk/>
          <pc:sldMk cId="633729110" sldId="2076138216"/>
        </pc:sldMkLst>
        <pc:spChg chg="mod">
          <ac:chgData name="Julie Descamp (CLEARWATER GROUP LLC)" userId="5ec9b45e-09f7-4acb-ae45-95f738816775" providerId="ADAL" clId="{157AEABA-0ABB-4375-A44C-F6FA433DF603}" dt="2020-07-22T19:28:46.106" v="1"/>
          <ac:spMkLst>
            <pc:docMk/>
            <pc:sldMk cId="633729110" sldId="2076138216"/>
            <ac:spMk id="2" creationId="{00000000-0000-0000-0000-000000000000}"/>
          </ac:spMkLst>
        </pc:spChg>
        <pc:spChg chg="mod">
          <ac:chgData name="Julie Descamp (CLEARWATER GROUP LLC)" userId="5ec9b45e-09f7-4acb-ae45-95f738816775" providerId="ADAL" clId="{157AEABA-0ABB-4375-A44C-F6FA433DF603}" dt="2020-07-22T19:29:08.144" v="4" actId="255"/>
          <ac:spMkLst>
            <pc:docMk/>
            <pc:sldMk cId="633729110" sldId="2076138216"/>
            <ac:spMk id="3" creationId="{A844FFA6-9262-4C36-A78A-C4C5EF77C6FE}"/>
          </ac:spMkLst>
        </pc:spChg>
      </pc:sldChg>
      <pc:sldMasterChg chg="add addSldLayout">
        <pc:chgData name="Julie Descamp (CLEARWATER GROUP LLC)" userId="5ec9b45e-09f7-4acb-ae45-95f738816775" providerId="ADAL" clId="{157AEABA-0ABB-4375-A44C-F6FA433DF603}" dt="2020-07-22T19:28:33.338" v="0" actId="22"/>
        <pc:sldMasterMkLst>
          <pc:docMk/>
          <pc:sldMasterMk cId="87487412" sldId="2147483660"/>
        </pc:sldMasterMkLst>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94627309" sldId="214748367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26626160" sldId="214748367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32333795" sldId="214748367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554139112" sldId="214748367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78894218" sldId="214748367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16899507" sldId="214748367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01457525" sldId="214748367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16158106" sldId="214748367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77211997" sldId="214748367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108482333" sldId="214748368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540683807" sldId="214748368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1934608" sldId="214748368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7514222" sldId="214748368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58490184" sldId="214748368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601572836" sldId="214748368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56955728" sldId="214748368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63638931" sldId="214748368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016179906" sldId="214748368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3709060" sldId="214748368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4904762" sldId="214748369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23237206" sldId="214748369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0008915" sldId="214748369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74264315" sldId="214748369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69724954" sldId="214748369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56559274" sldId="214748369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091604451" sldId="214748369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99975977" sldId="214748369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29293935" sldId="214748369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91780039" sldId="214748370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72933227" sldId="214748370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86269191" sldId="214748370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624611229" sldId="214748370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673328118" sldId="214748551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566174507" sldId="214748551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622920375" sldId="214748552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82392134" sldId="214748552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4866462" sldId="214748552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233305935" sldId="214748552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1165474" sldId="214748552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5454277" sldId="214748552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49234042" sldId="214748552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86133776" sldId="2147485527"/>
          </pc:sldLayoutMkLst>
        </pc:sldLayoutChg>
      </pc:sldMasterChg>
      <pc:sldMasterChg chg="delSldLayout">
        <pc:chgData name="Julie Descamp (CLEARWATER GROUP LLC)" userId="5ec9b45e-09f7-4acb-ae45-95f738816775" providerId="ADAL" clId="{157AEABA-0ABB-4375-A44C-F6FA433DF603}" dt="2020-07-22T19:29:13.521" v="5" actId="47"/>
        <pc:sldMasterMkLst>
          <pc:docMk/>
          <pc:sldMasterMk cId="662980139" sldId="2147484016"/>
        </pc:sldMasterMkLst>
        <pc:sldLayoutChg chg="del">
          <pc:chgData name="Julie Descamp (CLEARWATER GROUP LLC)" userId="5ec9b45e-09f7-4acb-ae45-95f738816775" providerId="ADAL" clId="{157AEABA-0ABB-4375-A44C-F6FA433DF603}" dt="2020-07-22T19:29:13.521" v="5" actId="47"/>
          <pc:sldLayoutMkLst>
            <pc:docMk/>
            <pc:sldMasterMk cId="662980139" sldId="2147484016"/>
            <pc:sldLayoutMk cId="3924328497" sldId="2147484049"/>
          </pc:sldLayoutMkLst>
        </pc:sldLayoutChg>
      </pc:sldMasterChg>
    </pc:docChg>
  </pc:docChgLst>
</pc:chgInfo>
</file>

<file path=ppt/media/image10.jpeg>
</file>

<file path=ppt/media/image11.jpeg>
</file>

<file path=ppt/media/image12.jpeg>
</file>

<file path=ppt/media/image13.jpe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29CE75-8357-44F7-97C2-FF2B6020A298}" type="datetimeFigureOut">
              <a:rPr lang="en-US" smtClean="0"/>
              <a:t>7/22/2020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96CBE3-18FC-477E-B717-A4A8E3841873}" type="slidenum">
              <a:rPr lang="en-US" smtClean="0"/>
              <a:t>‹#›</a:t>
            </a:fld>
            <a:endParaRPr lang="en-US"/>
          </a:p>
        </p:txBody>
      </p:sp>
    </p:spTree>
    <p:extLst>
      <p:ext uri="{BB962C8B-B14F-4D97-AF65-F5344CB8AC3E}">
        <p14:creationId xmlns:p14="http://schemas.microsoft.com/office/powerpoint/2010/main" val="1527787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microsoft.com/graph/graph-explorer?request=me/messages?$search=%22recipients:randiw%22%26$select=subject,toRecipients,ccRecipients,bccRecipients&amp;method=GET&amp;version=v1.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737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a:latin typeface="Segoe UI" panose="020B0502040204020203" pitchFamily="34" charset="0"/>
                <a:cs typeface="Segoe UI" panose="020B0502040204020203" pitchFamily="34" charset="0"/>
              </a:rPr>
              <a:t>The $skip and $top query parameters allow you to set the page size of results. Use $top to control the number of results and $skip to control where in a given result set the data should be selected from.</a:t>
            </a:r>
          </a:p>
          <a:p>
            <a:pPr marL="0" indent="0">
              <a:buNone/>
            </a:pPr>
            <a:endParaRPr lang="en-US">
              <a:latin typeface="Segoe UI" panose="020B0502040204020203" pitchFamily="34" charset="0"/>
              <a:cs typeface="Segoe UI" panose="020B0502040204020203" pitchFamily="34" charset="0"/>
            </a:endParaRPr>
          </a:p>
          <a:p>
            <a:r>
              <a:rPr lang="en-US"/>
              <a:t>For example: </a:t>
            </a:r>
          </a:p>
          <a:p>
            <a:r>
              <a:rPr lang="en-US"/>
              <a:t>https://docs.microsoft.com/en-us/graph/paging?context=graph%2Fapi%2F1.0&amp;view=graph-rest-1.0 </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48183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u="none" strike="noStrike" kern="1200">
                <a:solidFill>
                  <a:schemeClr val="tx1"/>
                </a:solidFill>
                <a:effectLst/>
                <a:latin typeface="Segoe UI Light" pitchFamily="34" charset="0"/>
                <a:ea typeface="+mn-ea"/>
                <a:cs typeface="+mn-cs"/>
              </a:rPr>
              <a:t>Many Microsoft Graph resources expose both declared properties of the resource and its relationships with other resources. These relationships are also called reference properties or navigation properties, and they can reference either a single resource or a collection of resources. For example, the mail folders, manager, and direct reports of a user are all exposed as relationships.</a:t>
            </a:r>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427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en-US" sz="2800">
                <a:latin typeface="Segoe UI Semilight" panose="020B0402040204020203" pitchFamily="34" charset="0"/>
                <a:cs typeface="Segoe UI Semilight" panose="020B0402040204020203" pitchFamily="34" charset="0"/>
              </a:rPr>
              <a:t>There are many scenarios in which an application needs to know how many results could be returned without fetching all results. </a:t>
            </a:r>
          </a:p>
          <a:p>
            <a:pPr marL="122771" lvl="1" indent="0">
              <a:buNone/>
            </a:pPr>
            <a:endParaRPr lang="en-US" sz="2800">
              <a:latin typeface="Segoe UI Semilight" panose="020B0402040204020203" pitchFamily="34" charset="0"/>
              <a:cs typeface="Segoe UI Semilight" panose="020B0402040204020203" pitchFamily="34" charset="0"/>
            </a:endParaRPr>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8717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en-US" sz="2800">
                <a:latin typeface="Segoe UI Semilight" panose="020B0402040204020203" pitchFamily="34" charset="0"/>
                <a:cs typeface="Segoe UI Semilight" panose="020B0402040204020203" pitchFamily="34" charset="0"/>
              </a:rPr>
              <a:t>Search is a powerful means of finding content and is less restrictive than $filter expressions. $search is a means of doing full-text searches on some resources.</a:t>
            </a:r>
          </a:p>
          <a:p>
            <a:pPr marL="122771" lvl="1" indent="0">
              <a:buNone/>
            </a:pPr>
            <a:endParaRPr lang="en-US" sz="2800">
              <a:latin typeface="Segoe UI Semilight" panose="020B0402040204020203" pitchFamily="34" charset="0"/>
              <a:cs typeface="Segoe UI Semilight" panose="020B0402040204020203" pitchFamily="34" charset="0"/>
            </a:endParaRPr>
          </a:p>
          <a:p>
            <a:pPr marL="122771" lvl="1" indent="0">
              <a:buNone/>
            </a:pPr>
            <a:r>
              <a:rPr lang="en-US" sz="882" b="1" i="1" u="none" strike="noStrike" kern="1200">
                <a:solidFill>
                  <a:schemeClr val="tx1"/>
                </a:solidFill>
                <a:effectLst/>
                <a:latin typeface="Segoe UI Light" pitchFamily="34" charset="0"/>
                <a:ea typeface="+mn-ea"/>
                <a:cs typeface="+mn-cs"/>
              </a:rPr>
              <a:t>Note</a:t>
            </a:r>
            <a:r>
              <a:rPr lang="en-US" sz="882" b="0" i="1" u="none" strike="noStrike" kern="1200">
                <a:solidFill>
                  <a:schemeClr val="tx1"/>
                </a:solidFill>
                <a:effectLst/>
                <a:latin typeface="Segoe UI Light" pitchFamily="34" charset="0"/>
                <a:ea typeface="+mn-ea"/>
                <a:cs typeface="+mn-cs"/>
              </a:rPr>
              <a:t>: You can currently search only message and person collections. A </a:t>
            </a:r>
            <a:r>
              <a:rPr lang="en-US" sz="882" b="1" i="1" u="none" strike="noStrike" kern="1200">
                <a:solidFill>
                  <a:schemeClr val="tx1"/>
                </a:solidFill>
                <a:effectLst/>
                <a:latin typeface="Segoe UI Light" pitchFamily="34" charset="0"/>
                <a:ea typeface="+mn-ea"/>
                <a:cs typeface="+mn-cs"/>
              </a:rPr>
              <a:t>$search</a:t>
            </a:r>
            <a:r>
              <a:rPr lang="en-US" sz="882" b="0" i="1" u="none" strike="noStrike" kern="1200">
                <a:solidFill>
                  <a:schemeClr val="tx1"/>
                </a:solidFill>
                <a:effectLst/>
                <a:latin typeface="Segoe UI Light" pitchFamily="34" charset="0"/>
                <a:ea typeface="+mn-ea"/>
                <a:cs typeface="+mn-cs"/>
              </a:rPr>
              <a:t> request returns up to 250 results. You cannot use </a:t>
            </a:r>
            <a:r>
              <a:rPr lang="en-US" sz="882" b="1" i="1" u="none" strike="noStrike" kern="1200">
                <a:solidFill>
                  <a:schemeClr val="tx1"/>
                </a:solidFill>
                <a:effectLst/>
                <a:latin typeface="Segoe UI Light" pitchFamily="34" charset="0"/>
                <a:ea typeface="+mn-ea"/>
                <a:cs typeface="+mn-cs"/>
              </a:rPr>
              <a:t>$filter</a:t>
            </a:r>
            <a:r>
              <a:rPr lang="en-US" sz="882" b="0" i="1" u="none" strike="noStrike" kern="1200">
                <a:solidFill>
                  <a:schemeClr val="tx1"/>
                </a:solidFill>
                <a:effectLst/>
                <a:latin typeface="Segoe UI Light" pitchFamily="34" charset="0"/>
                <a:ea typeface="+mn-ea"/>
                <a:cs typeface="+mn-cs"/>
              </a:rPr>
              <a:t> or </a:t>
            </a:r>
            <a:r>
              <a:rPr lang="en-US" sz="882" b="1" i="1" u="none" strike="noStrike" kern="1200">
                <a:solidFill>
                  <a:schemeClr val="tx1"/>
                </a:solidFill>
                <a:effectLst/>
                <a:latin typeface="Segoe UI Light" pitchFamily="34" charset="0"/>
                <a:ea typeface="+mn-ea"/>
                <a:cs typeface="+mn-cs"/>
              </a:rPr>
              <a:t>$</a:t>
            </a:r>
            <a:r>
              <a:rPr lang="en-US" sz="882" b="1" i="1" u="none" strike="noStrike" kern="1200" err="1">
                <a:solidFill>
                  <a:schemeClr val="tx1"/>
                </a:solidFill>
                <a:effectLst/>
                <a:latin typeface="Segoe UI Light" pitchFamily="34" charset="0"/>
                <a:ea typeface="+mn-ea"/>
                <a:cs typeface="+mn-cs"/>
              </a:rPr>
              <a:t>orderby</a:t>
            </a:r>
            <a:r>
              <a:rPr lang="en-US" sz="882" b="0" i="1" u="none" strike="noStrike" kern="1200">
                <a:solidFill>
                  <a:schemeClr val="tx1"/>
                </a:solidFill>
                <a:effectLst/>
                <a:latin typeface="Segoe UI Light" pitchFamily="34" charset="0"/>
                <a:ea typeface="+mn-ea"/>
                <a:cs typeface="+mn-cs"/>
              </a:rPr>
              <a:t> in a search request.</a:t>
            </a:r>
          </a:p>
          <a:p>
            <a:pPr marL="122771" lvl="1" indent="0">
              <a:buNone/>
            </a:pPr>
            <a:endParaRPr lang="en-US" sz="2800">
              <a:latin typeface="Segoe UI Semilight" panose="020B0402040204020203" pitchFamily="34" charset="0"/>
              <a:cs typeface="Segoe UI Semilight" panose="020B0402040204020203" pitchFamily="34" charset="0"/>
            </a:endParaRPr>
          </a:p>
          <a:p>
            <a:pPr fontAlgn="t"/>
            <a:r>
              <a:rPr lang="en-US" sz="882" kern="1200">
                <a:solidFill>
                  <a:schemeClr val="tx1"/>
                </a:solidFill>
                <a:latin typeface="Segoe UI Light" pitchFamily="34" charset="0"/>
                <a:ea typeface="+mn-ea"/>
                <a:cs typeface="+mn-cs"/>
              </a:rPr>
              <a:t>Example</a:t>
            </a:r>
          </a:p>
          <a:p>
            <a:pPr lvl="1" fontAlgn="t"/>
            <a:r>
              <a:rPr lang="en-US">
                <a:hlinkClick r:id="rId3"/>
              </a:rPr>
              <a:t>https://developer.microsoft.com/graph/graph-explorer?request=me/messages?$search=%22recipients%3Arandiw%22%26$select=subject,toRecipients,ccRecipients,bccRecipients&amp;method=GET&amp;version=v1.0</a:t>
            </a:r>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1929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b="0" i="1"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For example, to find users whose display name starts with the letter ‘J’, use </a:t>
            </a:r>
            <a:r>
              <a:rPr lang="en-US" sz="882" b="1" i="1" u="none" strike="noStrike" kern="1200" err="1">
                <a:solidFill>
                  <a:schemeClr val="tx1"/>
                </a:solidFill>
                <a:effectLst/>
                <a:latin typeface="Segoe UI Light" pitchFamily="34" charset="0"/>
                <a:ea typeface="+mn-ea"/>
                <a:cs typeface="+mn-cs"/>
              </a:rPr>
              <a:t>startswith</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GET https://graph.microsoft.com/v1.0/users?$filter=startswith(displayName,'J')</a:t>
            </a:r>
            <a:endParaRPr lang="en-US" sz="882" b="0" i="0" u="none" strike="noStrike" kern="1200">
              <a:solidFill>
                <a:schemeClr val="tx1"/>
              </a:solidFill>
              <a:effectLst/>
              <a:latin typeface="Segoe UI Light" pitchFamily="34" charset="0"/>
              <a:ea typeface="+mn-ea"/>
              <a:cs typeface="+mn-cs"/>
            </a:endParaRPr>
          </a:p>
          <a:p>
            <a:endParaRPr lang="en-US" sz="882" b="0" i="1"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The following logical operators are generally supported:</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equals (</a:t>
            </a:r>
            <a:r>
              <a:rPr lang="en-US" sz="882" b="1" i="1" u="none" strike="noStrike" kern="1200">
                <a:solidFill>
                  <a:schemeClr val="tx1"/>
                </a:solidFill>
                <a:effectLst/>
                <a:latin typeface="Segoe UI Light" pitchFamily="34" charset="0"/>
                <a:ea typeface="+mn-ea"/>
                <a:cs typeface="+mn-cs"/>
              </a:rPr>
              <a:t>eq</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not equals (</a:t>
            </a:r>
            <a:r>
              <a:rPr lang="en-US" sz="882" b="1" i="1" u="none" strike="noStrike" kern="1200">
                <a:solidFill>
                  <a:schemeClr val="tx1"/>
                </a:solidFill>
                <a:effectLst/>
                <a:latin typeface="Segoe UI Light" pitchFamily="34" charset="0"/>
                <a:ea typeface="+mn-ea"/>
                <a:cs typeface="+mn-cs"/>
              </a:rPr>
              <a:t>ne</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greater than (</a:t>
            </a:r>
            <a:r>
              <a:rPr lang="en-US" sz="882" b="1" i="1" u="none" strike="noStrike" kern="1200" err="1">
                <a:solidFill>
                  <a:schemeClr val="tx1"/>
                </a:solidFill>
                <a:effectLst/>
                <a:latin typeface="Segoe UI Light" pitchFamily="34" charset="0"/>
                <a:ea typeface="+mn-ea"/>
                <a:cs typeface="+mn-cs"/>
              </a:rPr>
              <a:t>gt</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greater than or equals (</a:t>
            </a:r>
            <a:r>
              <a:rPr lang="en-US" sz="882" b="1" i="1" u="none" strike="noStrike" kern="1200" err="1">
                <a:solidFill>
                  <a:schemeClr val="tx1"/>
                </a:solidFill>
                <a:effectLst/>
                <a:latin typeface="Segoe UI Light" pitchFamily="34" charset="0"/>
                <a:ea typeface="+mn-ea"/>
                <a:cs typeface="+mn-cs"/>
              </a:rPr>
              <a:t>ge</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less than (</a:t>
            </a:r>
            <a:r>
              <a:rPr lang="en-US" sz="882" b="1" i="1" u="none" strike="noStrike" kern="1200" err="1">
                <a:solidFill>
                  <a:schemeClr val="tx1"/>
                </a:solidFill>
                <a:effectLst/>
                <a:latin typeface="Segoe UI Light" pitchFamily="34" charset="0"/>
                <a:ea typeface="+mn-ea"/>
                <a:cs typeface="+mn-cs"/>
              </a:rPr>
              <a:t>lt</a:t>
            </a:r>
            <a:r>
              <a:rPr lang="en-US" sz="882" b="0" i="1" u="none" strike="noStrike" kern="1200">
                <a:solidFill>
                  <a:schemeClr val="tx1"/>
                </a:solidFill>
                <a:effectLst/>
                <a:latin typeface="Segoe UI Light" pitchFamily="34" charset="0"/>
                <a:ea typeface="+mn-ea"/>
                <a:cs typeface="+mn-cs"/>
              </a:rPr>
              <a:t>), less than or equals (</a:t>
            </a:r>
            <a:r>
              <a:rPr lang="en-US" sz="882" b="1" i="1" u="none" strike="noStrike" kern="1200">
                <a:solidFill>
                  <a:schemeClr val="tx1"/>
                </a:solidFill>
                <a:effectLst/>
                <a:latin typeface="Segoe UI Light" pitchFamily="34" charset="0"/>
                <a:ea typeface="+mn-ea"/>
                <a:cs typeface="+mn-cs"/>
              </a:rPr>
              <a:t>le</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and (</a:t>
            </a:r>
            <a:r>
              <a:rPr lang="en-US" sz="882" b="1" i="1" u="none" strike="noStrike" kern="1200">
                <a:solidFill>
                  <a:schemeClr val="tx1"/>
                </a:solidFill>
                <a:effectLst/>
                <a:latin typeface="Segoe UI Light" pitchFamily="34" charset="0"/>
                <a:ea typeface="+mn-ea"/>
                <a:cs typeface="+mn-cs"/>
              </a:rPr>
              <a:t>and</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or (</a:t>
            </a:r>
            <a:r>
              <a:rPr lang="en-US" sz="882" b="1" i="1" u="none" strike="noStrike" kern="1200">
                <a:solidFill>
                  <a:schemeClr val="tx1"/>
                </a:solidFill>
                <a:effectLst/>
                <a:latin typeface="Segoe UI Light" pitchFamily="34" charset="0"/>
                <a:ea typeface="+mn-ea"/>
                <a:cs typeface="+mn-cs"/>
              </a:rPr>
              <a:t>or</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not (</a:t>
            </a:r>
            <a:r>
              <a:rPr lang="en-US" sz="882" b="1" i="1" u="none" strike="noStrike" kern="1200">
                <a:solidFill>
                  <a:schemeClr val="tx1"/>
                </a:solidFill>
                <a:effectLst/>
                <a:latin typeface="Segoe UI Light" pitchFamily="34" charset="0"/>
                <a:ea typeface="+mn-ea"/>
                <a:cs typeface="+mn-cs"/>
              </a:rPr>
              <a:t>not</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8210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a:t>Demo Resources Found Here:  https://microsoft.sharepoint.com/:w:/t/MOCtoBaselineevents/EcAHAD2YfLxMgVd--B6FZCwB9pTH563Eo2cemT8CJ9KKlQ?e=nEvMGj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630761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a:p>
            <a:pPr marL="171450" indent="-171450">
              <a:buFontTx/>
              <a:buChar char="-"/>
            </a:pPr>
            <a:endParaRPr lang="en-US" baseline="0"/>
          </a:p>
          <a:p>
            <a:pPr marL="171450" indent="-171450">
              <a:buFontTx/>
              <a:buChar char="-"/>
            </a:pPr>
            <a:endParaRPr lang="en-US" baseline="0"/>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92107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Notifications must be processed in a timely manner.  Send even before validating the notification’s authenticity.</a:t>
            </a:r>
          </a:p>
          <a:p>
            <a:endParaRPr lang="en-US"/>
          </a:p>
          <a:p>
            <a:r>
              <a:rPr lang="en-US"/>
              <a:t>Note that notifications from different subscriptions can be included in the same notification request.</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9372719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When sequencing requests using </a:t>
            </a:r>
            <a:r>
              <a:rPr lang="en-US" err="1"/>
              <a:t>dependsOn</a:t>
            </a:r>
            <a:r>
              <a:rPr lang="en-US"/>
              <a:t>, </a:t>
            </a:r>
            <a:r>
              <a:rPr lang="en-US" sz="882" b="0" i="1" u="none" strike="noStrike" kern="1200">
                <a:solidFill>
                  <a:schemeClr val="tx1"/>
                </a:solidFill>
                <a:effectLst/>
                <a:latin typeface="Segoe UI Light" pitchFamily="34" charset="0"/>
                <a:ea typeface="+mn-ea"/>
                <a:cs typeface="+mn-cs"/>
              </a:rPr>
              <a:t>if an individual request fails, any request that depends on that request fails with status code </a:t>
            </a:r>
            <a:r>
              <a:rPr lang="en-US" sz="882" b="1" i="1" u="none" strike="noStrike" kern="1200">
                <a:solidFill>
                  <a:schemeClr val="tx1"/>
                </a:solidFill>
                <a:effectLst/>
                <a:latin typeface="Segoe UI Light" pitchFamily="34" charset="0"/>
                <a:ea typeface="+mn-ea"/>
                <a:cs typeface="+mn-cs"/>
              </a:rPr>
              <a:t>424 (Failed Dependency)</a:t>
            </a:r>
            <a:r>
              <a:rPr lang="en-US" sz="882" b="0" i="1" u="none" strike="noStrike" kern="1200">
                <a:solidFill>
                  <a:schemeClr val="tx1"/>
                </a:solidFill>
                <a:effectLst/>
                <a:latin typeface="Segoe UI Light" pitchFamily="34" charset="0"/>
                <a:ea typeface="+mn-ea"/>
                <a:cs typeface="+mn-cs"/>
              </a:rPr>
              <a:t>.</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47047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 that $</a:t>
            </a:r>
            <a:r>
              <a:rPr lang="en-US" err="1"/>
              <a:t>orderby</a:t>
            </a:r>
            <a:r>
              <a:rPr lang="en-US"/>
              <a:t> and $stop are not supported for delta queries.</a:t>
            </a:r>
          </a:p>
          <a:p>
            <a:r>
              <a:rPr lang="en-US"/>
              <a:t>There are additional restrictions on using some query parameters for users and groups.</a:t>
            </a:r>
          </a:p>
          <a:p>
            <a:endParaRPr lang="en-US"/>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99232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93181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latin typeface="Segoe UI" panose="020B0502040204020203" pitchFamily="34" charset="0"/>
                <a:cs typeface="Segoe UI" panose="020B0502040204020203" pitchFamily="34" charset="0"/>
              </a:rPr>
              <a:t>Microsoft Graph is designed to handle a high volume of requests. If an overwhelming number of requests occurs, throttling helps maintain optimal performance and reliability of the Microsoft Graph service.</a:t>
            </a:r>
          </a:p>
          <a:p>
            <a:endParaRPr lang="en-US"/>
          </a:p>
          <a:p>
            <a:r>
              <a:rPr lang="en-US"/>
              <a:t>Threshold limits vary based on the request type.</a:t>
            </a:r>
          </a:p>
          <a:p>
            <a:endParaRPr lang="en-US"/>
          </a:p>
          <a:p>
            <a:r>
              <a:rPr lang="en-US" sz="882" b="0" i="1" u="none" strike="noStrike" kern="1200">
                <a:solidFill>
                  <a:schemeClr val="tx1"/>
                </a:solidFill>
                <a:effectLst/>
                <a:latin typeface="Segoe UI Light" pitchFamily="34" charset="0"/>
                <a:ea typeface="+mn-ea"/>
                <a:cs typeface="+mn-cs"/>
              </a:rPr>
              <a:t>Implementing a retry handler that uses the </a:t>
            </a:r>
            <a:r>
              <a:rPr lang="en-US" sz="882" b="1" i="1" u="none" strike="noStrike" kern="1200">
                <a:solidFill>
                  <a:schemeClr val="tx1"/>
                </a:solidFill>
                <a:effectLst/>
                <a:latin typeface="Segoe UI Light" pitchFamily="34" charset="0"/>
                <a:ea typeface="+mn-ea"/>
                <a:cs typeface="+mn-cs"/>
              </a:rPr>
              <a:t>Retry-After</a:t>
            </a:r>
            <a:r>
              <a:rPr lang="en-US" sz="882" b="0" i="1" u="none" strike="noStrike" kern="1200">
                <a:solidFill>
                  <a:schemeClr val="tx1"/>
                </a:solidFill>
                <a:effectLst/>
                <a:latin typeface="Segoe UI Light" pitchFamily="34" charset="0"/>
                <a:ea typeface="+mn-ea"/>
                <a:cs typeface="+mn-cs"/>
              </a:rPr>
              <a:t> response header is the fastest way to recover from having a client application exceeding throttling limits.</a:t>
            </a:r>
          </a:p>
          <a:p>
            <a:endParaRPr lang="en-US" sz="882" b="0" i="1" u="none" strike="noStrike" kern="1200">
              <a:solidFill>
                <a:schemeClr val="tx1"/>
              </a:solidFill>
              <a:effectLst/>
              <a:latin typeface="Segoe UI Light" pitchFamily="34" charset="0"/>
              <a:ea typeface="+mn-ea"/>
              <a:cs typeface="+mn-cs"/>
            </a:endParaRPr>
          </a:p>
          <a:p>
            <a:r>
              <a:rPr lang="en-US" sz="882" b="0" i="1" u="none" strike="noStrike" kern="1200">
                <a:solidFill>
                  <a:schemeClr val="tx1"/>
                </a:solidFill>
                <a:effectLst/>
                <a:latin typeface="Segoe UI Light" pitchFamily="34" charset="0"/>
                <a:ea typeface="+mn-ea"/>
                <a:cs typeface="+mn-cs"/>
              </a:rPr>
              <a:t>Note that not all resources are guaranteed to provide a Retry-After value.</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66163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a:t>Demo Resources Found Here:  https://microsoft.sharepoint.com/:w:/t/MOCtoBaselineevents/EcAHAD2YfLxMgVd--B6FZCwB9pTH563Eo2cemT8CJ9KKlQ?e=WgLrcc</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728056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17474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Segoe UI" panose="020B0502040204020203" pitchFamily="34" charset="0"/>
                <a:cs typeface="Segoe UI" panose="020B0502040204020203" pitchFamily="34" charset="0"/>
              </a:rPr>
              <a:t>The user resource in Microsoft Graph is a hub from which you can access the relationships and resources that are relevant to your users.</a:t>
            </a:r>
          </a:p>
          <a:p>
            <a:endParaRPr lang="en-US">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000FF"/>
                </a:solidFill>
                <a:latin typeface="Lucida Console" panose="020B0609040504020204" pitchFamily="49" charset="0"/>
              </a:rPr>
              <a:t>GET</a:t>
            </a:r>
            <a:r>
              <a:rPr lang="en-US" sz="1200">
                <a:solidFill>
                  <a:prstClr val="black"/>
                </a:solidFill>
                <a:latin typeface="Lucida Console" panose="020B0609040504020204" pitchFamily="49" charset="0"/>
              </a:rPr>
              <a:t> </a:t>
            </a:r>
            <a:r>
              <a:rPr lang="en-US" sz="1200">
                <a:solidFill>
                  <a:srgbClr val="8A2BE2"/>
                </a:solidFill>
                <a:latin typeface="Lucida Console" panose="020B0609040504020204" pitchFamily="49" charset="0"/>
              </a:rPr>
              <a:t>/me  returns the signed-in user’s profile. </a:t>
            </a:r>
            <a:r>
              <a:rPr lang="en-US">
                <a:latin typeface="Segoe UI" panose="020B0502040204020203" pitchFamily="34" charset="0"/>
                <a:cs typeface="Segoe UI" panose="020B0502040204020203" pitchFamily="34" charset="0"/>
              </a:rPr>
              <a:t>Developers can also get the user object or fetch information about users based on the user's unique identifier. Use the user's id or </a:t>
            </a:r>
            <a:r>
              <a:rPr lang="en-US" err="1">
                <a:latin typeface="Segoe UI" panose="020B0502040204020203" pitchFamily="34" charset="0"/>
                <a:cs typeface="Segoe UI" panose="020B0502040204020203" pitchFamily="34" charset="0"/>
              </a:rPr>
              <a:t>userPrincipalName</a:t>
            </a:r>
            <a:r>
              <a:rPr lang="en-US">
                <a:latin typeface="Segoe UI" panose="020B0502040204020203" pitchFamily="34" charset="0"/>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rgbClr val="8A2BE2"/>
              </a:solidFill>
              <a:latin typeface="Lucida Console" panose="020B0609040504020204" pitchFamily="49"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4132065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Segoe UI" panose="020B0502040204020203" pitchFamily="34" charset="0"/>
                <a:cs typeface="Segoe UI" panose="020B0502040204020203" pitchFamily="34" charset="0"/>
              </a:rPr>
              <a:t>Permissions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latin typeface="Segoe UI" panose="020B0502040204020203" pitchFamily="34" charset="0"/>
                <a:cs typeface="Segoe UI" panose="020B0502040204020203" pitchFamily="34" charset="0"/>
              </a:rPr>
              <a:t>Profile photos can be set on user accounts, groups, and contacts in Office 365.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Segoe UI" panose="020B0502040204020203" pitchFamily="34" charset="0"/>
                <a:cs typeface="Segoe UI" panose="020B0502040204020203" pitchFamily="34" charset="0"/>
              </a:rPr>
              <a:t>Many applications, particularly those that provide business processes, need to gain approvals from a user’s manager, and the manager API provides a means of discovering who that is.</a:t>
            </a:r>
            <a:endParaRPr lang="en-US" sz="120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Segoe UI" panose="020B0502040204020203" pitchFamily="34" charset="0"/>
              <a:cs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24</a:t>
            </a:fld>
            <a:endParaRPr lang="en-US"/>
          </a:p>
        </p:txBody>
      </p:sp>
    </p:spTree>
    <p:extLst>
      <p:ext uri="{BB962C8B-B14F-4D97-AF65-F5344CB8AC3E}">
        <p14:creationId xmlns:p14="http://schemas.microsoft.com/office/powerpoint/2010/main" val="42938208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a:t>Demo Resources Found Here:  https://microsoft.sharepoint.com/:w:/t/MOCtoBaselineevents/ETFQR8G8YZVFgLhFjA8-a4cBIQclqlOs0Cl2kU2DDrMoJg?e=BD9VDJ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4636306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400318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Segoe UI" panose="020B0502040204020203" pitchFamily="34" charset="0"/>
                <a:cs typeface="Segoe UI" panose="020B0502040204020203" pitchFamily="34" charset="0"/>
              </a:rPr>
              <a:t>Developers can use Microsoft Graph to build a variety of experiences with Office 365 files across OneDrive, OneDrive for Business, and SharePoint document libraries..</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492270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Permissions required</a:t>
            </a:r>
          </a:p>
          <a:p>
            <a:r>
              <a:rPr lang="en-US" sz="1200" b="0" i="0" kern="1200">
                <a:solidFill>
                  <a:schemeClr val="tx1"/>
                </a:solidFill>
                <a:effectLst/>
                <a:latin typeface="+mn-lt"/>
                <a:ea typeface="+mn-ea"/>
                <a:cs typeface="+mn-cs"/>
              </a:rPr>
              <a:t>Returns a </a:t>
            </a:r>
            <a:r>
              <a:rPr lang="en-US" sz="1200" b="1" i="0" kern="1200">
                <a:solidFill>
                  <a:schemeClr val="tx1"/>
                </a:solidFill>
                <a:effectLst/>
                <a:latin typeface="+mn-lt"/>
                <a:ea typeface="+mn-ea"/>
                <a:cs typeface="+mn-cs"/>
              </a:rPr>
              <a:t>302Found</a:t>
            </a:r>
            <a:r>
              <a:rPr lang="en-US" sz="1200" b="0" i="0" kern="1200">
                <a:solidFill>
                  <a:schemeClr val="tx1"/>
                </a:solidFill>
                <a:effectLst/>
                <a:latin typeface="+mn-lt"/>
                <a:ea typeface="+mn-ea"/>
                <a:cs typeface="+mn-cs"/>
              </a:rPr>
              <a:t> response redirecting to a pre-authenticated download URL for the file. This is the same URL available through the </a:t>
            </a:r>
            <a:r>
              <a:rPr lang="en-US" sz="1200" b="1" i="0" kern="1200">
                <a:solidFill>
                  <a:schemeClr val="tx1"/>
                </a:solidFill>
                <a:effectLst/>
                <a:latin typeface="+mn-lt"/>
                <a:ea typeface="+mn-ea"/>
                <a:cs typeface="+mn-cs"/>
              </a:rPr>
              <a:t>@</a:t>
            </a:r>
            <a:r>
              <a:rPr lang="en-US" sz="1200" b="1" i="0" kern="1200" err="1">
                <a:solidFill>
                  <a:schemeClr val="tx1"/>
                </a:solidFill>
                <a:effectLst/>
                <a:latin typeface="+mn-lt"/>
                <a:ea typeface="+mn-ea"/>
                <a:cs typeface="+mn-cs"/>
              </a:rPr>
              <a:t>microsoft.graph.downloadUrl</a:t>
            </a:r>
            <a:r>
              <a:rPr lang="en-US" sz="1200" b="0" i="0" kern="1200">
                <a:solidFill>
                  <a:schemeClr val="tx1"/>
                </a:solidFill>
                <a:effectLst/>
                <a:latin typeface="+mn-lt"/>
                <a:ea typeface="+mn-ea"/>
                <a:cs typeface="+mn-cs"/>
              </a:rPr>
              <a:t> property on the </a:t>
            </a:r>
            <a:r>
              <a:rPr lang="en-US" sz="1200" b="0" i="0" kern="1200" err="1">
                <a:solidFill>
                  <a:schemeClr val="tx1"/>
                </a:solidFill>
                <a:effectLst/>
                <a:latin typeface="+mn-lt"/>
                <a:ea typeface="+mn-ea"/>
                <a:cs typeface="+mn-cs"/>
              </a:rPr>
              <a:t>DriveItem</a:t>
            </a:r>
            <a:r>
              <a:rPr lang="en-US" sz="1200" b="0" i="0" kern="1200">
                <a:solidFill>
                  <a:schemeClr val="tx1"/>
                </a:solidFill>
                <a:effectLst/>
                <a:latin typeface="+mn-lt"/>
                <a:ea typeface="+mn-ea"/>
                <a:cs typeface="+mn-cs"/>
              </a:rPr>
              <a:t>.</a:t>
            </a:r>
            <a:endParaRPr lang="en-US"/>
          </a:p>
          <a:p>
            <a:r>
              <a:rPr lang="en-US" sz="1200" b="0" i="0" kern="1200">
                <a:solidFill>
                  <a:schemeClr val="tx1"/>
                </a:solidFill>
                <a:effectLst/>
                <a:latin typeface="+mn-lt"/>
                <a:ea typeface="+mn-ea"/>
                <a:cs typeface="+mn-cs"/>
              </a:rPr>
              <a:t>To download a partial range of bytes from the file, your app can use the </a:t>
            </a:r>
            <a:r>
              <a:rPr lang="en-US" sz="1200" b="1" i="0" kern="1200">
                <a:solidFill>
                  <a:schemeClr val="tx1"/>
                </a:solidFill>
                <a:effectLst/>
                <a:latin typeface="+mn-lt"/>
                <a:ea typeface="+mn-ea"/>
                <a:cs typeface="+mn-cs"/>
              </a:rPr>
              <a:t>Range</a:t>
            </a:r>
            <a:r>
              <a:rPr lang="en-US" sz="1200" b="0" i="0" kern="1200">
                <a:solidFill>
                  <a:schemeClr val="tx1"/>
                </a:solidFill>
                <a:effectLst/>
                <a:latin typeface="+mn-lt"/>
                <a:ea typeface="+mn-ea"/>
                <a:cs typeface="+mn-cs"/>
              </a:rPr>
              <a:t> header as specified in RFC 2616. Note that you must append the </a:t>
            </a:r>
            <a:r>
              <a:rPr lang="en-US" sz="1200" b="1" i="0" kern="1200">
                <a:solidFill>
                  <a:schemeClr val="tx1"/>
                </a:solidFill>
                <a:effectLst/>
                <a:latin typeface="+mn-lt"/>
                <a:ea typeface="+mn-ea"/>
                <a:cs typeface="+mn-cs"/>
              </a:rPr>
              <a:t>Range</a:t>
            </a:r>
            <a:r>
              <a:rPr lang="en-US" sz="1200" b="0" i="0" kern="1200">
                <a:solidFill>
                  <a:schemeClr val="tx1"/>
                </a:solidFill>
                <a:effectLst/>
                <a:latin typeface="+mn-lt"/>
                <a:ea typeface="+mn-ea"/>
                <a:cs typeface="+mn-cs"/>
              </a:rPr>
              <a:t> header to the actual </a:t>
            </a:r>
            <a:r>
              <a:rPr lang="en-US" sz="1200" b="1" i="0" kern="1200">
                <a:solidFill>
                  <a:schemeClr val="tx1"/>
                </a:solidFill>
                <a:effectLst/>
                <a:latin typeface="+mn-lt"/>
                <a:ea typeface="+mn-ea"/>
                <a:cs typeface="+mn-cs"/>
              </a:rPr>
              <a:t>@</a:t>
            </a:r>
            <a:r>
              <a:rPr lang="en-US" sz="1200" b="1" i="0" kern="1200" err="1">
                <a:solidFill>
                  <a:schemeClr val="tx1"/>
                </a:solidFill>
                <a:effectLst/>
                <a:latin typeface="+mn-lt"/>
                <a:ea typeface="+mn-ea"/>
                <a:cs typeface="+mn-cs"/>
              </a:rPr>
              <a:t>microsoft.graph.downloadUrl</a:t>
            </a:r>
            <a:r>
              <a:rPr lang="en-US" sz="1200" b="0" i="0" kern="1200">
                <a:solidFill>
                  <a:schemeClr val="tx1"/>
                </a:solidFill>
                <a:effectLst/>
                <a:latin typeface="+mn-lt"/>
                <a:ea typeface="+mn-ea"/>
                <a:cs typeface="+mn-cs"/>
              </a:rPr>
              <a:t> URL and not to the request for </a:t>
            </a:r>
            <a:r>
              <a:rPr lang="en-US" sz="1200" b="1" i="0" kern="1200">
                <a:solidFill>
                  <a:schemeClr val="tx1"/>
                </a:solidFill>
                <a:effectLst/>
                <a:latin typeface="+mn-lt"/>
                <a:ea typeface="+mn-ea"/>
                <a:cs typeface="+mn-cs"/>
              </a:rPr>
              <a:t>/content</a:t>
            </a:r>
            <a:r>
              <a:rPr lang="en-US" sz="1200" b="0" i="0" kern="1200">
                <a:solidFill>
                  <a:schemeClr val="tx1"/>
                </a:solidFill>
                <a:effectLst/>
                <a:latin typeface="+mn-lt"/>
                <a:ea typeface="+mn-ea"/>
                <a:cs typeface="+mn-cs"/>
              </a:rPr>
              <a:t>.</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1806597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Uploading large files (&gt;4Mb) to a drive uses a different pattern to overcome the inherent limitations of an HTTP-based API. </a:t>
            </a:r>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Create an upload session to allow your app to upload files up to the maximum file size. An upload session allows your app to upload ranges of the file in sequential API requests, which allows the transfer to be resumed if a connection is dropped while the upload is in progress.</a:t>
            </a:r>
          </a:p>
          <a:p>
            <a:r>
              <a:rPr lang="en-US" sz="1200" b="0" i="0" kern="1200">
                <a:solidFill>
                  <a:schemeClr val="tx1"/>
                </a:solidFill>
                <a:effectLst/>
                <a:latin typeface="+mn-lt"/>
                <a:ea typeface="+mn-ea"/>
                <a:cs typeface="+mn-cs"/>
              </a:rPr>
              <a:t>When the last section of the file is uploaded, the server returns an HTTP status code of 201.</a:t>
            </a:r>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30</a:t>
            </a:fld>
            <a:endParaRPr lang="en-US"/>
          </a:p>
        </p:txBody>
      </p:sp>
    </p:spTree>
    <p:extLst>
      <p:ext uri="{BB962C8B-B14F-4D97-AF65-F5344CB8AC3E}">
        <p14:creationId xmlns:p14="http://schemas.microsoft.com/office/powerpoint/2010/main" val="2524098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882" b="0" i="0" u="none" strike="noStrike" kern="1200">
                <a:solidFill>
                  <a:schemeClr val="tx1"/>
                </a:solidFill>
                <a:effectLst/>
                <a:latin typeface="Segoe UI Light" pitchFamily="34" charset="0"/>
                <a:ea typeface="+mn-ea"/>
                <a:cs typeface="+mn-cs"/>
              </a:rPr>
              <a:t>Microsoft Graph serves as a single </a:t>
            </a:r>
            <a:r>
              <a:rPr lang="en-US"/>
              <a:t>proxy to multiple Microsoft services.  It can be thought of as the API for Microsoft 365.  </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25710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this final topic of this lesson, you’ll learn how to traverse through Microsoft Graph to get a user object from an owner list in a group and then retrieve that user’s files.</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31</a:t>
            </a:fld>
            <a:endParaRPr lang="en-US"/>
          </a:p>
        </p:txBody>
      </p:sp>
    </p:spTree>
    <p:extLst>
      <p:ext uri="{BB962C8B-B14F-4D97-AF65-F5344CB8AC3E}">
        <p14:creationId xmlns:p14="http://schemas.microsoft.com/office/powerpoint/2010/main" val="6724064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4292594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Segoe UI" panose="020B0502040204020203" pitchFamily="34" charset="0"/>
                <a:cs typeface="Segoe UI" panose="020B0502040204020203" pitchFamily="34" charset="0"/>
              </a:rPr>
              <a:t>Groups form the foundation that enables user collaboration and integration across services to support rich scenarios in task planning, teamwork, education, and more. </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33</a:t>
            </a:fld>
            <a:endParaRPr lang="en-US"/>
          </a:p>
        </p:txBody>
      </p:sp>
    </p:spTree>
    <p:extLst>
      <p:ext uri="{BB962C8B-B14F-4D97-AF65-F5344CB8AC3E}">
        <p14:creationId xmlns:p14="http://schemas.microsoft.com/office/powerpoint/2010/main" val="29080007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7/22/2020 12:28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19297471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Create: You can use Microsoft Graph to manage the complete lifecycle of groups, including Office 365 groups and security groups.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Create a Team with a group: You can use Microsoft Graph to create a new Microsoft Teams team under an existing group, provided the group has at least one owner.</a:t>
            </a:r>
          </a:p>
          <a:p>
            <a:endParaRPr lang="en-US"/>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Delete a group: Groups have a lifecycle and should be removed when they are no longer needed. When deleted, Office 365 groups are moved to a temporary container and </a:t>
            </a:r>
            <a:r>
              <a:rPr lang="en-US" u="sng"/>
              <a:t>can be restored within 30 days</a:t>
            </a:r>
            <a:r>
              <a:rPr lang="en-US"/>
              <a:t>. After that time, they are permanently deleted.</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36</a:t>
            </a:fld>
            <a:endParaRPr lang="en-US"/>
          </a:p>
        </p:txBody>
      </p:sp>
    </p:spTree>
    <p:extLst>
      <p:ext uri="{BB962C8B-B14F-4D97-AF65-F5344CB8AC3E}">
        <p14:creationId xmlns:p14="http://schemas.microsoft.com/office/powerpoint/2010/main" val="4061531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sz="882" b="0" kern="1200">
                <a:solidFill>
                  <a:schemeClr val="tx1"/>
                </a:solidFill>
                <a:effectLst/>
                <a:latin typeface="Segoe UI Light" pitchFamily="34" charset="0"/>
                <a:ea typeface="+mn-ea"/>
                <a:cs typeface="+mn-cs"/>
              </a:rPr>
              <a:t>Microsoft Graph native SDKs are available to be included in projects via GitHub and popular platform package managers.</a:t>
            </a:r>
          </a:p>
          <a:p>
            <a:r>
              <a:rPr lang="en-US" sz="882" b="0" kern="1200">
                <a:solidFill>
                  <a:schemeClr val="tx1"/>
                </a:solidFill>
                <a:effectLst/>
                <a:latin typeface="Segoe UI Light" pitchFamily="34" charset="0"/>
                <a:ea typeface="+mn-ea"/>
                <a:cs typeface="+mn-cs"/>
              </a:rPr>
              <a:t>SDKs are currently available for the following languages and platforms:</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Android</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Angular</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ASP.NET</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iOS</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JavaScript</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Node.js</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Java</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PHP</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Python</a:t>
            </a:r>
          </a:p>
          <a:p>
            <a:br>
              <a:rPr lang="en-US" sz="882" b="0" kern="1200">
                <a:solidFill>
                  <a:schemeClr val="tx1"/>
                </a:solidFill>
                <a:effectLst/>
                <a:latin typeface="Segoe UI Light" pitchFamily="34" charset="0"/>
                <a:ea typeface="+mn-ea"/>
                <a:cs typeface="+mn-cs"/>
              </a:rPr>
            </a:br>
            <a:r>
              <a:rPr lang="en-US" sz="882" b="0" kern="1200">
                <a:solidFill>
                  <a:schemeClr val="tx1"/>
                </a:solidFill>
                <a:effectLst/>
                <a:latin typeface="Segoe UI Light" pitchFamily="34" charset="0"/>
                <a:ea typeface="+mn-ea"/>
                <a:cs typeface="+mn-cs"/>
              </a:rPr>
              <a:t>- Ruby</a:t>
            </a:r>
          </a:p>
          <a:p>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260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a:t>Explain the use of the Microsoft Graph Explorer to test against API endpoints</a:t>
            </a:r>
          </a:p>
          <a:p>
            <a:endParaRPr lang="en-US" baseline="0"/>
          </a:p>
          <a:p>
            <a:r>
              <a:rPr lang="en-US" baseline="0"/>
              <a:t>Requests to the Microsoft Graph API include:</a:t>
            </a:r>
          </a:p>
          <a:p>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{HTTP method}</a:t>
            </a:r>
            <a:r>
              <a:rPr lang="en-US" sz="882" b="0" i="1" u="none" strike="noStrike" kern="1200">
                <a:solidFill>
                  <a:schemeClr val="tx1"/>
                </a:solidFill>
                <a:effectLst/>
                <a:latin typeface="Segoe UI Light" pitchFamily="34" charset="0"/>
                <a:ea typeface="+mn-ea"/>
                <a:cs typeface="+mn-cs"/>
              </a:rPr>
              <a:t>: The HTTP method used on the request to Microsoft Graph.</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{version}</a:t>
            </a:r>
            <a:r>
              <a:rPr lang="en-US" sz="882" b="0" i="1" u="none" strike="noStrike" kern="1200">
                <a:solidFill>
                  <a:schemeClr val="tx1"/>
                </a:solidFill>
                <a:effectLst/>
                <a:latin typeface="Segoe UI Light" pitchFamily="34" charset="0"/>
                <a:ea typeface="+mn-ea"/>
                <a:cs typeface="+mn-cs"/>
              </a:rPr>
              <a:t>: The version of the Microsoft Graph API your application is using.</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{resource}</a:t>
            </a:r>
            <a:r>
              <a:rPr lang="en-US" sz="882" b="0" i="1" u="none" strike="noStrike" kern="1200">
                <a:solidFill>
                  <a:schemeClr val="tx1"/>
                </a:solidFill>
                <a:effectLst/>
                <a:latin typeface="Segoe UI Light" pitchFamily="34" charset="0"/>
                <a:ea typeface="+mn-ea"/>
                <a:cs typeface="+mn-cs"/>
              </a:rPr>
              <a:t>: The resource in Microsoft Graph that you're referencing.</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{query-parameters}</a:t>
            </a:r>
            <a:r>
              <a:rPr lang="en-US" sz="882" b="0" i="1" u="none" strike="noStrike" kern="1200">
                <a:solidFill>
                  <a:schemeClr val="tx1"/>
                </a:solidFill>
                <a:effectLst/>
                <a:latin typeface="Segoe UI Light" pitchFamily="34" charset="0"/>
                <a:ea typeface="+mn-ea"/>
                <a:cs typeface="+mn-cs"/>
              </a:rPr>
              <a:t>: Optional OData query options or REST method parameters that customize the r</a:t>
            </a:r>
            <a:endParaRPr lang="en-US" sz="882" b="0" i="0" u="none" strike="noStrike" kern="1200">
              <a:solidFill>
                <a:schemeClr val="tx1"/>
              </a:solidFill>
              <a:effectLst/>
              <a:latin typeface="Segoe UI Light" pitchFamily="34" charset="0"/>
              <a:ea typeface="+mn-ea"/>
              <a:cs typeface="+mn-cs"/>
            </a:endParaRPr>
          </a:p>
          <a:p>
            <a:endParaRPr lang="en-US" baseline="0"/>
          </a:p>
          <a:p>
            <a:r>
              <a:rPr lang="en-US" sz="882" b="0" i="1" u="none" strike="noStrike" kern="1200">
                <a:solidFill>
                  <a:schemeClr val="tx1"/>
                </a:solidFill>
                <a:effectLst/>
                <a:latin typeface="Segoe UI Light" pitchFamily="34" charset="0"/>
                <a:ea typeface="+mn-ea"/>
                <a:cs typeface="+mn-cs"/>
              </a:rPr>
              <a:t>A response includes:</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Status code</a:t>
            </a:r>
            <a:r>
              <a:rPr lang="en-US" sz="882" b="0" i="1" u="none" strike="noStrike" kern="1200">
                <a:solidFill>
                  <a:schemeClr val="tx1"/>
                </a:solidFill>
                <a:effectLst/>
                <a:latin typeface="Segoe UI Light" pitchFamily="34" charset="0"/>
                <a:ea typeface="+mn-ea"/>
                <a:cs typeface="+mn-cs"/>
              </a:rPr>
              <a:t>: An HTTP status code that indicates success or failure.</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a:solidFill>
                  <a:schemeClr val="tx1"/>
                </a:solidFill>
                <a:effectLst/>
                <a:latin typeface="Segoe UI Light" pitchFamily="34" charset="0"/>
                <a:ea typeface="+mn-ea"/>
                <a:cs typeface="+mn-cs"/>
              </a:rPr>
              <a:t>Response message</a:t>
            </a:r>
            <a:r>
              <a:rPr lang="en-US" sz="882" b="0" i="1" u="none" strike="noStrike" kern="1200">
                <a:solidFill>
                  <a:schemeClr val="tx1"/>
                </a:solidFill>
                <a:effectLst/>
                <a:latin typeface="Segoe UI Light" pitchFamily="34" charset="0"/>
                <a:ea typeface="+mn-ea"/>
                <a:cs typeface="+mn-cs"/>
              </a:rPr>
              <a:t>: The data that you requested or the result of the operation. The response message can be empty for some operations.</a:t>
            </a:r>
            <a:endParaRPr lang="en-US" sz="882" b="0" i="0" u="none" strike="noStrike" kern="1200">
              <a:solidFill>
                <a:schemeClr val="tx1"/>
              </a:solidFill>
              <a:effectLst/>
              <a:latin typeface="Segoe UI Light" pitchFamily="34" charset="0"/>
              <a:ea typeface="+mn-ea"/>
              <a:cs typeface="+mn-cs"/>
            </a:endParaRPr>
          </a:p>
          <a:p>
            <a:r>
              <a:rPr lang="en-US" sz="882" b="1" i="1" u="none" strike="noStrike" kern="1200" err="1">
                <a:solidFill>
                  <a:schemeClr val="tx1"/>
                </a:solidFill>
                <a:effectLst/>
                <a:latin typeface="Segoe UI Light" pitchFamily="34" charset="0"/>
                <a:ea typeface="+mn-ea"/>
                <a:cs typeface="+mn-cs"/>
              </a:rPr>
              <a:t>nextLink</a:t>
            </a:r>
            <a:r>
              <a:rPr lang="en-US" sz="882" b="0" i="1" u="none" strike="noStrike" kern="1200">
                <a:solidFill>
                  <a:schemeClr val="tx1"/>
                </a:solidFill>
                <a:effectLst/>
                <a:latin typeface="Segoe UI Light" pitchFamily="34" charset="0"/>
                <a:ea typeface="+mn-ea"/>
                <a:cs typeface="+mn-cs"/>
              </a:rPr>
              <a:t>: If your request returns a lot of data, you need to page through it by using the URL returned in </a:t>
            </a:r>
            <a:r>
              <a:rPr lang="en-US" sz="882" b="1" i="1" u="none" strike="noStrike" kern="1200">
                <a:solidFill>
                  <a:schemeClr val="tx1"/>
                </a:solidFill>
                <a:effectLst/>
                <a:latin typeface="Segoe UI Light" pitchFamily="34" charset="0"/>
                <a:ea typeface="+mn-ea"/>
                <a:cs typeface="+mn-cs"/>
              </a:rPr>
              <a:t>@</a:t>
            </a:r>
            <a:r>
              <a:rPr lang="en-US" sz="882" b="1" i="1" u="none" strike="noStrike" kern="1200" err="1">
                <a:solidFill>
                  <a:schemeClr val="tx1"/>
                </a:solidFill>
                <a:effectLst/>
                <a:latin typeface="Segoe UI Light" pitchFamily="34" charset="0"/>
                <a:ea typeface="+mn-ea"/>
                <a:cs typeface="+mn-cs"/>
              </a:rPr>
              <a:t>odata.nextLink</a:t>
            </a:r>
            <a:r>
              <a:rPr lang="en-US"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endParaRPr lang="en-US" baseline="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0209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57996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mn-lt"/>
                <a:cs typeface="Segoe UI" panose="020B0502040204020203" pitchFamily="34" charset="0"/>
              </a:rPr>
              <a:t>Microsoft Graph supports optional query parameters that you can use to specify and control the amount of data returned in a response. </a:t>
            </a:r>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7228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en-US" sz="2800">
                <a:latin typeface="Segoe UI Semilight" panose="020B0402040204020203" pitchFamily="34" charset="0"/>
                <a:cs typeface="Segoe UI Semilight" panose="020B0402040204020203" pitchFamily="34" charset="0"/>
              </a:rPr>
              <a:t>$select allows you to only fetch the data required, reducing the volume of network traffic generated by an application, and to get properties that are not returned by default.</a:t>
            </a:r>
          </a:p>
          <a:p>
            <a:pPr marL="228600" lvl="1"/>
            <a:r>
              <a:rPr lang="en-US" sz="2800">
                <a:latin typeface="Segoe UI Semilight" panose="020B0402040204020203" pitchFamily="34" charset="0"/>
                <a:cs typeface="Segoe UI Semilight" panose="020B0402040204020203" pitchFamily="34" charset="0"/>
              </a:rPr>
              <a:t>Use the $select query parameter to return a set of properties that are different than the default set for an individual resource or a collection of resources.</a:t>
            </a:r>
          </a:p>
          <a:p>
            <a:pPr marL="122771" lvl="1" indent="0">
              <a:buNone/>
            </a:pPr>
            <a:endParaRPr lang="en-US" sz="2800">
              <a:latin typeface="Segoe UI Semilight" panose="020B0402040204020203" pitchFamily="34" charset="0"/>
              <a:cs typeface="Segoe UI Semilight" panose="020B0402040204020203" pitchFamily="34" charset="0"/>
            </a:endParaRPr>
          </a:p>
          <a:p>
            <a:endParaRPr lang="en-US"/>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0132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en-US" sz="2800">
                <a:latin typeface="Segoe UI Semilight" panose="020B0402040204020203" pitchFamily="34" charset="0"/>
                <a:cs typeface="Segoe UI Semilight" panose="020B0402040204020203" pitchFamily="34" charset="0"/>
              </a:rPr>
              <a:t>Applications often need to fetch results in a specific order. Using the $</a:t>
            </a:r>
            <a:r>
              <a:rPr lang="en-US" sz="2800" err="1">
                <a:latin typeface="Segoe UI Semilight" panose="020B0402040204020203" pitchFamily="34" charset="0"/>
                <a:cs typeface="Segoe UI Semilight" panose="020B0402040204020203" pitchFamily="34" charset="0"/>
              </a:rPr>
              <a:t>orderby</a:t>
            </a:r>
            <a:r>
              <a:rPr lang="en-US" sz="2800">
                <a:latin typeface="Segoe UI Semilight" panose="020B0402040204020203" pitchFamily="34" charset="0"/>
                <a:cs typeface="Segoe UI Semilight" panose="020B0402040204020203" pitchFamily="34" charset="0"/>
              </a:rPr>
              <a:t> parameter and performing the ordering on the server is more efficient than fetching all results and ordering on the client.</a:t>
            </a:r>
          </a:p>
          <a:p>
            <a:pPr marL="228600" lvl="1"/>
            <a:r>
              <a:rPr lang="en-US" sz="2800">
                <a:latin typeface="Segoe UI Semilight" panose="020B0402040204020203" pitchFamily="34" charset="0"/>
                <a:cs typeface="Segoe UI Semilight" panose="020B0402040204020203" pitchFamily="34" charset="0"/>
              </a:rPr>
              <a:t>Use the $</a:t>
            </a:r>
            <a:r>
              <a:rPr lang="en-US" sz="2800" err="1">
                <a:latin typeface="Segoe UI Semilight" panose="020B0402040204020203" pitchFamily="34" charset="0"/>
                <a:cs typeface="Segoe UI Semilight" panose="020B0402040204020203" pitchFamily="34" charset="0"/>
              </a:rPr>
              <a:t>orderby</a:t>
            </a:r>
            <a:r>
              <a:rPr lang="en-US" sz="2800">
                <a:latin typeface="Segoe UI Semilight" panose="020B0402040204020203" pitchFamily="34" charset="0"/>
                <a:cs typeface="Segoe UI Semilight" panose="020B0402040204020203" pitchFamily="34" charset="0"/>
              </a:rPr>
              <a:t> query parameter to specify the sort order of the items returned from Microsoft Graph. </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7/22/2020 12:28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85164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09613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647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16899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4014575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161581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07721199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482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540683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1934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75142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8490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015728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628933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69557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63638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17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7090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904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232372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00089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pic>
        <p:nvPicPr>
          <p:cNvPr id="3" name="MS logo gray - EMF" descr="Microsoft logo, gray text version">
            <a:extLst>
              <a:ext uri="{FF2B5EF4-FFF2-40B4-BE49-F238E27FC236}">
                <a16:creationId xmlns:a16="http://schemas.microsoft.com/office/drawing/2014/main" id="{C86308C6-53AE-0942-A0C9-4C6C9C35C7E5}"/>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Tree>
    <p:extLst>
      <p:ext uri="{BB962C8B-B14F-4D97-AF65-F5344CB8AC3E}">
        <p14:creationId xmlns:p14="http://schemas.microsoft.com/office/powerpoint/2010/main" val="39742643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F2DE05-5CB2-4792-9F0E-FE6C148933E2}" type="datetimeFigureOut">
              <a:rPr lang="en-US" smtClean="0"/>
              <a:t>7/22/2020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02DC00-1732-484C-966F-BBA85D04FC2A}" type="slidenum">
              <a:rPr lang="en-US" smtClean="0"/>
              <a:t>‹#›</a:t>
            </a:fld>
            <a:endParaRPr lang="en-US"/>
          </a:p>
        </p:txBody>
      </p:sp>
    </p:spTree>
    <p:extLst>
      <p:ext uri="{BB962C8B-B14F-4D97-AF65-F5344CB8AC3E}">
        <p14:creationId xmlns:p14="http://schemas.microsoft.com/office/powerpoint/2010/main" val="126972495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7565592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96298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604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a:off x="1881051" y="4624251"/>
            <a:ext cx="9867352" cy="13562"/>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1854926" y="3516238"/>
            <a:ext cx="9875001"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a:off x="1815737" y="1816002"/>
            <a:ext cx="9928893" cy="0"/>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1841863" y="2955451"/>
            <a:ext cx="9909469"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1881051" y="4077025"/>
            <a:ext cx="9874172"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1894114" y="6393242"/>
            <a:ext cx="9847988" cy="0"/>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a:off x="1828800" y="2385918"/>
            <a:ext cx="9915830" cy="0"/>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a:off x="1828800" y="1246085"/>
            <a:ext cx="9915830" cy="1"/>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2" y="780181"/>
          <a:ext cx="11415009" cy="5928931"/>
        </p:xfrm>
        <a:graphic>
          <a:graphicData uri="http://schemas.openxmlformats.org/drawingml/2006/table">
            <a:tbl>
              <a:tblPr firstRow="1" bandRow="1"/>
              <a:tblGrid>
                <a:gridCol w="1478409">
                  <a:extLst>
                    <a:ext uri="{9D8B030D-6E8A-4147-A177-3AD203B41FA5}">
                      <a16:colId xmlns:a16="http://schemas.microsoft.com/office/drawing/2014/main" val="20000"/>
                    </a:ext>
                  </a:extLst>
                </a:gridCol>
                <a:gridCol w="1758979">
                  <a:extLst>
                    <a:ext uri="{9D8B030D-6E8A-4147-A177-3AD203B41FA5}">
                      <a16:colId xmlns:a16="http://schemas.microsoft.com/office/drawing/2014/main" val="20005"/>
                    </a:ext>
                  </a:extLst>
                </a:gridCol>
                <a:gridCol w="1912690">
                  <a:extLst>
                    <a:ext uri="{9D8B030D-6E8A-4147-A177-3AD203B41FA5}">
                      <a16:colId xmlns:a16="http://schemas.microsoft.com/office/drawing/2014/main" val="20006"/>
                    </a:ext>
                  </a:extLst>
                </a:gridCol>
                <a:gridCol w="2063692">
                  <a:extLst>
                    <a:ext uri="{9D8B030D-6E8A-4147-A177-3AD203B41FA5}">
                      <a16:colId xmlns:a16="http://schemas.microsoft.com/office/drawing/2014/main" val="2348878837"/>
                    </a:ext>
                  </a:extLst>
                </a:gridCol>
                <a:gridCol w="2055002">
                  <a:extLst>
                    <a:ext uri="{9D8B030D-6E8A-4147-A177-3AD203B41FA5}">
                      <a16:colId xmlns:a16="http://schemas.microsoft.com/office/drawing/2014/main" val="4146458640"/>
                    </a:ext>
                  </a:extLst>
                </a:gridCol>
                <a:gridCol w="2146237">
                  <a:extLst>
                    <a:ext uri="{9D8B030D-6E8A-4147-A177-3AD203B41FA5}">
                      <a16:colId xmlns:a16="http://schemas.microsoft.com/office/drawing/2014/main" val="1798226640"/>
                    </a:ext>
                  </a:extLst>
                </a:gridCol>
              </a:tblGrid>
              <a:tr h="250151">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OCTOBER</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NOVEMBER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DECEMBER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JANUARY </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000" b="1" kern="1200">
                          <a:gradFill>
                            <a:gsLst>
                              <a:gs pos="1250">
                                <a:schemeClr val="tx1"/>
                              </a:gs>
                              <a:gs pos="100000">
                                <a:schemeClr val="tx1"/>
                              </a:gs>
                            </a:gsLst>
                            <a:lin ang="5400000" scaled="0"/>
                          </a:gradFill>
                          <a:latin typeface="+mn-lt"/>
                          <a:ea typeface="+mn-ea"/>
                          <a:cs typeface="+mn-cs"/>
                        </a:rPr>
                        <a:t>FEBRUARY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7878">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7878">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7878">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7878">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1881051" y="5237058"/>
            <a:ext cx="9862763" cy="0"/>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1894114" y="5823911"/>
            <a:ext cx="9849700" cy="0"/>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2799975977"/>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5" cy="5934402"/>
        </p:xfrm>
        <a:graphic>
          <a:graphicData uri="http://schemas.openxmlformats.org/drawingml/2006/table">
            <a:tbl>
              <a:tblPr firstRow="1" bandRow="1"/>
              <a:tblGrid>
                <a:gridCol w="1936616">
                  <a:extLst>
                    <a:ext uri="{9D8B030D-6E8A-4147-A177-3AD203B41FA5}">
                      <a16:colId xmlns:a16="http://schemas.microsoft.com/office/drawing/2014/main" val="20000"/>
                    </a:ext>
                  </a:extLst>
                </a:gridCol>
                <a:gridCol w="2042932">
                  <a:extLst>
                    <a:ext uri="{9D8B030D-6E8A-4147-A177-3AD203B41FA5}">
                      <a16:colId xmlns:a16="http://schemas.microsoft.com/office/drawing/2014/main" val="20005"/>
                    </a:ext>
                  </a:extLst>
                </a:gridCol>
                <a:gridCol w="2351167">
                  <a:extLst>
                    <a:ext uri="{9D8B030D-6E8A-4147-A177-3AD203B41FA5}">
                      <a16:colId xmlns:a16="http://schemas.microsoft.com/office/drawing/2014/main" val="20006"/>
                    </a:ext>
                  </a:extLst>
                </a:gridCol>
                <a:gridCol w="2536786">
                  <a:extLst>
                    <a:ext uri="{9D8B030D-6E8A-4147-A177-3AD203B41FA5}">
                      <a16:colId xmlns:a16="http://schemas.microsoft.com/office/drawing/2014/main" val="2348878837"/>
                    </a:ext>
                  </a:extLst>
                </a:gridCol>
                <a:gridCol w="2526104">
                  <a:extLst>
                    <a:ext uri="{9D8B030D-6E8A-4147-A177-3AD203B41FA5}">
                      <a16:colId xmlns:a16="http://schemas.microsoft.com/office/drawing/2014/main" val="4146458640"/>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MARCH</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APRIL</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JUNE</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142929393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6" cy="5934402"/>
        </p:xfrm>
        <a:graphic>
          <a:graphicData uri="http://schemas.openxmlformats.org/drawingml/2006/table">
            <a:tbl>
              <a:tblPr firstRow="1" bandRow="1"/>
              <a:tblGrid>
                <a:gridCol w="1993924">
                  <a:extLst>
                    <a:ext uri="{9D8B030D-6E8A-4147-A177-3AD203B41FA5}">
                      <a16:colId xmlns:a16="http://schemas.microsoft.com/office/drawing/2014/main" val="20000"/>
                    </a:ext>
                  </a:extLst>
                </a:gridCol>
                <a:gridCol w="3119287">
                  <a:extLst>
                    <a:ext uri="{9D8B030D-6E8A-4147-A177-3AD203B41FA5}">
                      <a16:colId xmlns:a16="http://schemas.microsoft.com/office/drawing/2014/main" val="20005"/>
                    </a:ext>
                  </a:extLst>
                </a:gridCol>
                <a:gridCol w="3020949">
                  <a:extLst>
                    <a:ext uri="{9D8B030D-6E8A-4147-A177-3AD203B41FA5}">
                      <a16:colId xmlns:a16="http://schemas.microsoft.com/office/drawing/2014/main" val="20006"/>
                    </a:ext>
                  </a:extLst>
                </a:gridCol>
                <a:gridCol w="3259446">
                  <a:extLst>
                    <a:ext uri="{9D8B030D-6E8A-4147-A177-3AD203B41FA5}">
                      <a16:colId xmlns:a16="http://schemas.microsoft.com/office/drawing/2014/main" val="2348878837"/>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JULY</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AUGUST</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SEPTEMBER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79178003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S logo gray - EMF" descr="Microsoft logo, gray text version">
            <a:extLst>
              <a:ext uri="{FF2B5EF4-FFF2-40B4-BE49-F238E27FC236}">
                <a16:creationId xmlns:a16="http://schemas.microsoft.com/office/drawing/2014/main" id="{686A6A9D-6472-714C-BF12-B1E968F5E4FD}"/>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
        <p:nvSpPr>
          <p:cNvPr id="7" name="Slide Number Placeholder 9">
            <a:extLst>
              <a:ext uri="{FF2B5EF4-FFF2-40B4-BE49-F238E27FC236}">
                <a16:creationId xmlns:a16="http://schemas.microsoft.com/office/drawing/2014/main" id="{C2B37255-FEB3-794E-919B-32FC5B9DA769}"/>
              </a:ext>
            </a:extLst>
          </p:cNvPr>
          <p:cNvSpPr>
            <a:spLocks noGrp="1"/>
          </p:cNvSpPr>
          <p:nvPr>
            <p:ph type="sldNum" sz="quarter" idx="17"/>
          </p:nvPr>
        </p:nvSpPr>
        <p:spPr>
          <a:xfrm>
            <a:off x="11229278" y="6399144"/>
            <a:ext cx="441366" cy="165169"/>
          </a:xfrm>
          <a:prstGeom prst="rect">
            <a:avLst/>
          </a:prstGeom>
        </p:spPr>
        <p:txBody>
          <a:bodyPr/>
          <a:lstStyle>
            <a:lvl1pPr algn="r">
              <a:defRPr sz="800"/>
            </a:lvl1pPr>
          </a:lstStyle>
          <a:p>
            <a:fld id="{4F9AC08D-23A9-440E-BCB9-AA1E9877CC38}" type="slidenum">
              <a:rPr lang="en-US" smtClean="0">
                <a:solidFill>
                  <a:schemeClr val="accent5"/>
                </a:solidFill>
              </a:rPr>
              <a:pPr/>
              <a:t>‹#›</a:t>
            </a:fld>
            <a:endParaRPr lang="en-US">
              <a:solidFill>
                <a:schemeClr val="accent5"/>
              </a:solidFill>
            </a:endParaRPr>
          </a:p>
        </p:txBody>
      </p:sp>
      <p:sp>
        <p:nvSpPr>
          <p:cNvPr id="10" name="Title 1">
            <a:extLst>
              <a:ext uri="{FF2B5EF4-FFF2-40B4-BE49-F238E27FC236}">
                <a16:creationId xmlns:a16="http://schemas.microsoft.com/office/drawing/2014/main" id="{E81CA5BC-95F1-4780-8534-25FCBD10A022}"/>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172933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pic>
        <p:nvPicPr>
          <p:cNvPr id="5" name="Picture 4">
            <a:extLst>
              <a:ext uri="{FF2B5EF4-FFF2-40B4-BE49-F238E27FC236}">
                <a16:creationId xmlns:a16="http://schemas.microsoft.com/office/drawing/2014/main" id="{51273462-1C66-4B40-BB8A-89E7590AE2F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5306067" y="-41274"/>
            <a:ext cx="6885933" cy="6899275"/>
          </a:xfrm>
          <a:prstGeom prst="rect">
            <a:avLst/>
          </a:prstGeom>
        </p:spPr>
      </p:pic>
    </p:spTree>
    <p:extLst>
      <p:ext uri="{BB962C8B-B14F-4D97-AF65-F5344CB8AC3E}">
        <p14:creationId xmlns:p14="http://schemas.microsoft.com/office/powerpoint/2010/main" val="338626919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USE THIS ON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601179" y="1554480"/>
            <a:ext cx="10981222" cy="1119281"/>
          </a:xfrm>
        </p:spPr>
        <p:txBody>
          <a:bodyPr wrap="square" lIns="0" tIns="0" rIns="0" bIns="0">
            <a:spAutoFit/>
          </a:bodyPr>
          <a:lstStyle>
            <a:lvl1pPr marL="0"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10000"/>
              </a:lnSpc>
              <a:spcBef>
                <a:spcPts val="0"/>
              </a:spcBef>
              <a:spcAft>
                <a:spcPts val="1200"/>
              </a:spcAft>
              <a:buNone/>
              <a:defRPr sz="1765">
                <a:solidFill>
                  <a:srgbClr val="000000"/>
                </a:solidFill>
              </a:defRPr>
            </a:lvl2pPr>
            <a:lvl3pPr marL="0" indent="0">
              <a:lnSpc>
                <a:spcPct val="110000"/>
              </a:lnSpc>
              <a:spcBef>
                <a:spcPts val="0"/>
              </a:spcBef>
              <a:spcAft>
                <a:spcPts val="1200"/>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575734" y="428826"/>
            <a:ext cx="11006667"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612487" y="64818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62461122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81033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619579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18220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95500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90516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801873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502849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21920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7366530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74281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682252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62623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9931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1149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5" name="Picture 4">
            <a:extLst>
              <a:ext uri="{FF2B5EF4-FFF2-40B4-BE49-F238E27FC236}">
                <a16:creationId xmlns:a16="http://schemas.microsoft.com/office/drawing/2014/main" id="{6EDAF865-9F50-42FB-80A5-D029FCC2E8F2}"/>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122791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1978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3674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6717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28361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86369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885758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632462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80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5725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25725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7684594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103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74257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39406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86764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12795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8445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683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78942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47612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67168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094916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82613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4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9285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70170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6375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94252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57765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425856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0345599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259796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447198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661868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53808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142237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058090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2944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0405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490880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774994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2897340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430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8200031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674452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846794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2756185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75524378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5487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40151394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28904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85919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749793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56455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00560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98969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27992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1216013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280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986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705925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7778499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741491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2933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A686-3EB4-419D-91BF-1696B702FBB3}"/>
              </a:ext>
            </a:extLst>
          </p:cNvPr>
          <p:cNvSpPr>
            <a:spLocks noGrp="1"/>
          </p:cNvSpPr>
          <p:nvPr>
            <p:ph type="title"/>
          </p:nvPr>
        </p:nvSpPr>
        <p:spPr>
          <a:xfrm>
            <a:off x="381000" y="18255"/>
            <a:ext cx="10515600" cy="1325563"/>
          </a:xfrm>
        </p:spPr>
        <p:txBody>
          <a:bodyPr>
            <a:normAutofit/>
          </a:bodyPr>
          <a:lstStyle>
            <a:lvl1pPr>
              <a:defRPr sz="24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461531D4-5D15-4D37-A0C1-8E4D14BEA485}"/>
              </a:ext>
            </a:extLst>
          </p:cNvPr>
          <p:cNvSpPr>
            <a:spLocks noGrp="1"/>
          </p:cNvSpPr>
          <p:nvPr>
            <p:ph idx="1"/>
          </p:nvPr>
        </p:nvSpPr>
        <p:spPr>
          <a:xfrm>
            <a:off x="381000" y="1559169"/>
            <a:ext cx="10972800" cy="4617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1E0675-D847-4AAE-B171-E7EA3CE3D9A1}"/>
              </a:ext>
            </a:extLst>
          </p:cNvPr>
          <p:cNvSpPr>
            <a:spLocks noGrp="1"/>
          </p:cNvSpPr>
          <p:nvPr>
            <p:ph type="dt" sz="half" idx="10"/>
          </p:nvPr>
        </p:nvSpPr>
        <p:spPr/>
        <p:txBody>
          <a:bodyPr/>
          <a:lstStyle/>
          <a:p>
            <a:fld id="{E95ED419-13FD-4511-A1AF-B0C1C92D3E0E}" type="datetimeFigureOut">
              <a:rPr lang="en-US" smtClean="0"/>
              <a:t>7/22/2020</a:t>
            </a:fld>
            <a:endParaRPr lang="en-US"/>
          </a:p>
        </p:txBody>
      </p:sp>
      <p:sp>
        <p:nvSpPr>
          <p:cNvPr id="5" name="Footer Placeholder 4">
            <a:extLst>
              <a:ext uri="{FF2B5EF4-FFF2-40B4-BE49-F238E27FC236}">
                <a16:creationId xmlns:a16="http://schemas.microsoft.com/office/drawing/2014/main" id="{9E4D414A-2BBD-4151-9BEC-6DAFC72E3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58530-F5CC-46BA-9C78-B05D8C6F1C1C}"/>
              </a:ext>
            </a:extLst>
          </p:cNvPr>
          <p:cNvSpPr>
            <a:spLocks noGrp="1"/>
          </p:cNvSpPr>
          <p:nvPr>
            <p:ph type="sldNum" sz="quarter" idx="12"/>
          </p:nvPr>
        </p:nvSpPr>
        <p:spPr/>
        <p:txBody>
          <a:bodyPr/>
          <a:lstStyle/>
          <a:p>
            <a:fld id="{7E85362D-5068-467B-A8EF-57088B9F4B3F}" type="slidenum">
              <a:rPr lang="en-US" smtClean="0"/>
              <a:t>‹#›</a:t>
            </a:fld>
            <a:endParaRPr lang="en-US"/>
          </a:p>
        </p:txBody>
      </p:sp>
    </p:spTree>
    <p:extLst>
      <p:ext uri="{BB962C8B-B14F-4D97-AF65-F5344CB8AC3E}">
        <p14:creationId xmlns:p14="http://schemas.microsoft.com/office/powerpoint/2010/main" val="25583744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0294EAC0-E3A1-4636-8A23-8227C90F20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673328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2A4D8415-67B6-4F15-908E-EF23065795A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66174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22920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782392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8664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92289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3059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11654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454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92340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861337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0946273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9266261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0323337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55413911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2788942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34" Type="http://schemas.openxmlformats.org/officeDocument/2006/relationships/slideLayout" Target="../slideLayouts/slideLayout84.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slideLayout" Target="../slideLayouts/slideLayout83.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slideLayout" Target="../slideLayouts/slideLayout82.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36" Type="http://schemas.openxmlformats.org/officeDocument/2006/relationships/image" Target="../media/image1.emf"/><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 Id="rId35" Type="http://schemas.openxmlformats.org/officeDocument/2006/relationships/theme" Target="../theme/theme2.xml"/><Relationship Id="rId8" Type="http://schemas.openxmlformats.org/officeDocument/2006/relationships/slideLayout" Target="../slideLayouts/slideLayout5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7.xml"/><Relationship Id="rId18" Type="http://schemas.openxmlformats.org/officeDocument/2006/relationships/slideLayout" Target="../slideLayouts/slideLayout102.xml"/><Relationship Id="rId26" Type="http://schemas.openxmlformats.org/officeDocument/2006/relationships/slideLayout" Target="../slideLayouts/slideLayout110.xml"/><Relationship Id="rId39" Type="http://schemas.openxmlformats.org/officeDocument/2006/relationships/slideLayout" Target="../slideLayouts/slideLayout123.xml"/><Relationship Id="rId21" Type="http://schemas.openxmlformats.org/officeDocument/2006/relationships/slideLayout" Target="../slideLayouts/slideLayout105.xml"/><Relationship Id="rId34" Type="http://schemas.openxmlformats.org/officeDocument/2006/relationships/slideLayout" Target="../slideLayouts/slideLayout118.xml"/><Relationship Id="rId42" Type="http://schemas.openxmlformats.org/officeDocument/2006/relationships/slideLayout" Target="../slideLayouts/slideLayout126.xml"/><Relationship Id="rId7" Type="http://schemas.openxmlformats.org/officeDocument/2006/relationships/slideLayout" Target="../slideLayouts/slideLayout9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29" Type="http://schemas.openxmlformats.org/officeDocument/2006/relationships/slideLayout" Target="../slideLayouts/slideLayout113.xml"/><Relationship Id="rId41" Type="http://schemas.openxmlformats.org/officeDocument/2006/relationships/slideLayout" Target="../slideLayouts/slideLayout125.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24" Type="http://schemas.openxmlformats.org/officeDocument/2006/relationships/slideLayout" Target="../slideLayouts/slideLayout108.xml"/><Relationship Id="rId32" Type="http://schemas.openxmlformats.org/officeDocument/2006/relationships/slideLayout" Target="../slideLayouts/slideLayout116.xml"/><Relationship Id="rId37" Type="http://schemas.openxmlformats.org/officeDocument/2006/relationships/slideLayout" Target="../slideLayouts/slideLayout121.xml"/><Relationship Id="rId40" Type="http://schemas.openxmlformats.org/officeDocument/2006/relationships/slideLayout" Target="../slideLayouts/slideLayout124.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slideLayout" Target="../slideLayouts/slideLayout107.xml"/><Relationship Id="rId28" Type="http://schemas.openxmlformats.org/officeDocument/2006/relationships/slideLayout" Target="../slideLayouts/slideLayout112.xml"/><Relationship Id="rId36" Type="http://schemas.openxmlformats.org/officeDocument/2006/relationships/slideLayout" Target="../slideLayouts/slideLayout120.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31" Type="http://schemas.openxmlformats.org/officeDocument/2006/relationships/slideLayout" Target="../slideLayouts/slideLayout115.xml"/><Relationship Id="rId44" Type="http://schemas.openxmlformats.org/officeDocument/2006/relationships/image" Target="../media/image1.emf"/><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 Id="rId27" Type="http://schemas.openxmlformats.org/officeDocument/2006/relationships/slideLayout" Target="../slideLayouts/slideLayout111.xml"/><Relationship Id="rId30" Type="http://schemas.openxmlformats.org/officeDocument/2006/relationships/slideLayout" Target="../slideLayouts/slideLayout114.xml"/><Relationship Id="rId35" Type="http://schemas.openxmlformats.org/officeDocument/2006/relationships/slideLayout" Target="../slideLayouts/slideLayout119.xml"/><Relationship Id="rId43" Type="http://schemas.openxmlformats.org/officeDocument/2006/relationships/theme" Target="../theme/theme3.xml"/><Relationship Id="rId8" Type="http://schemas.openxmlformats.org/officeDocument/2006/relationships/slideLayout" Target="../slideLayouts/slideLayout92.xml"/><Relationship Id="rId3" Type="http://schemas.openxmlformats.org/officeDocument/2006/relationships/slideLayout" Target="../slideLayouts/slideLayout87.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5" Type="http://schemas.openxmlformats.org/officeDocument/2006/relationships/slideLayout" Target="../slideLayouts/slideLayout109.xml"/><Relationship Id="rId33" Type="http://schemas.openxmlformats.org/officeDocument/2006/relationships/slideLayout" Target="../slideLayouts/slideLayout117.xml"/><Relationship Id="rId38"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2"/>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662980139"/>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50" r:id="rId32"/>
    <p:sldLayoutId id="2147484051" r:id="rId33"/>
    <p:sldLayoutId id="2147484069" r:id="rId34"/>
    <p:sldLayoutId id="2147484070" r:id="rId35"/>
    <p:sldLayoutId id="2147484071" r:id="rId36"/>
    <p:sldLayoutId id="2147484072" r:id="rId37"/>
    <p:sldLayoutId id="2147484073" r:id="rId38"/>
    <p:sldLayoutId id="2147484074" r:id="rId39"/>
    <p:sldLayoutId id="2147484075" r:id="rId40"/>
    <p:sldLayoutId id="2147484076" r:id="rId41"/>
    <p:sldLayoutId id="2147484077" r:id="rId42"/>
    <p:sldLayoutId id="2147484078" r:id="rId43"/>
    <p:sldLayoutId id="2147484079" r:id="rId44"/>
    <p:sldLayoutId id="2147484080" r:id="rId45"/>
    <p:sldLayoutId id="2147484086" r:id="rId46"/>
    <p:sldLayoutId id="2147484087" r:id="rId47"/>
    <p:sldLayoutId id="2147484091" r:id="rId48"/>
    <p:sldLayoutId id="2147484092" r:id="rId49"/>
    <p:sldLayoutId id="2147484093" r:id="rId50"/>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86969043"/>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7487412"/>
      </p:ext>
    </p:extLst>
  </p:cSld>
  <p:clrMap bg1="lt1" tx1="dk1" bg2="lt2" tx2="dk2" accent1="accent1" accent2="accent2" accent3="accent3" accent4="accent4" accent5="accent5" accent6="accent6" hlink="hlink" folHlink="folHlink"/>
  <p:sldLayoutIdLst>
    <p:sldLayoutId id="2147485518" r:id="rId1"/>
    <p:sldLayoutId id="2147485519" r:id="rId2"/>
    <p:sldLayoutId id="2147485520" r:id="rId3"/>
    <p:sldLayoutId id="2147485521" r:id="rId4"/>
    <p:sldLayoutId id="2147485522" r:id="rId5"/>
    <p:sldLayoutId id="2147485523" r:id="rId6"/>
    <p:sldLayoutId id="2147485524" r:id="rId7"/>
    <p:sldLayoutId id="2147485525" r:id="rId8"/>
    <p:sldLayoutId id="2147485526" r:id="rId9"/>
    <p:sldLayoutId id="2147485527"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875" y="1959483"/>
            <a:ext cx="9641860" cy="498598"/>
          </a:xfrm>
        </p:spPr>
        <p:txBody>
          <a:bodyPr/>
          <a:lstStyle/>
          <a:p>
            <a:r>
              <a:rPr lang="en-US" dirty="0"/>
              <a:t>Work with Microsoft Graph</a:t>
            </a:r>
            <a:endParaRPr lang="en-US" dirty="0">
              <a:solidFill>
                <a:schemeClr val="tx1"/>
              </a:solidFill>
            </a:endParaRPr>
          </a:p>
        </p:txBody>
      </p:sp>
      <p:sp>
        <p:nvSpPr>
          <p:cNvPr id="3" name="TextBox 2">
            <a:extLst>
              <a:ext uri="{FF2B5EF4-FFF2-40B4-BE49-F238E27FC236}">
                <a16:creationId xmlns:a16="http://schemas.microsoft.com/office/drawing/2014/main" id="{A844FFA6-9262-4C36-A78A-C4C5EF77C6FE}"/>
              </a:ext>
            </a:extLst>
          </p:cNvPr>
          <p:cNvSpPr txBox="1"/>
          <p:nvPr/>
        </p:nvSpPr>
        <p:spPr>
          <a:xfrm>
            <a:off x="2169232" y="2549128"/>
            <a:ext cx="7853535" cy="258532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400" dirty="0"/>
              <a:t>Overview of Microsoft Graph.</a:t>
            </a:r>
          </a:p>
          <a:p>
            <a:pPr marL="342900" indent="-342900">
              <a:buFont typeface="Arial" panose="020B0604020202020204" pitchFamily="34" charset="0"/>
              <a:buChar char="•"/>
            </a:pPr>
            <a:r>
              <a:rPr lang="en-US" sz="2400" dirty="0"/>
              <a:t>Optimize data usage with query parameters.</a:t>
            </a:r>
          </a:p>
          <a:p>
            <a:pPr marL="342900" indent="-342900">
              <a:buFont typeface="Arial" panose="020B0604020202020204" pitchFamily="34" charset="0"/>
              <a:buChar char="•"/>
            </a:pPr>
            <a:r>
              <a:rPr lang="en-US" sz="2400" dirty="0"/>
              <a:t>Optimize network traffic.</a:t>
            </a:r>
          </a:p>
          <a:p>
            <a:pPr marL="342900" indent="-342900">
              <a:buFont typeface="Arial" panose="020B0604020202020204" pitchFamily="34" charset="0"/>
              <a:buChar char="•"/>
            </a:pPr>
            <a:r>
              <a:rPr lang="en-US" sz="2400" dirty="0"/>
              <a:t>Access user data with Microsoft Graph. </a:t>
            </a:r>
          </a:p>
          <a:p>
            <a:pPr marL="342900" indent="-342900">
              <a:buFont typeface="Arial" panose="020B0604020202020204" pitchFamily="34" charset="0"/>
              <a:buChar char="•"/>
            </a:pPr>
            <a:r>
              <a:rPr lang="en-US" sz="2400" dirty="0"/>
              <a:t>Access files with Microsoft Graph.</a:t>
            </a:r>
          </a:p>
          <a:p>
            <a:pPr marL="342900" indent="-342900">
              <a:buFont typeface="Arial" panose="020B0604020202020204" pitchFamily="34" charset="0"/>
              <a:buChar char="•"/>
            </a:pPr>
            <a:r>
              <a:rPr lang="en-US" sz="2400" dirty="0"/>
              <a:t>Manage a group lifecycle on Microsoft Graph.</a:t>
            </a:r>
          </a:p>
          <a:p>
            <a:pPr algn="l"/>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6337291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$skip and $top query parameters</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659737"/>
          </a:xfrm>
        </p:spPr>
        <p:txBody>
          <a:bodyPr/>
          <a:lstStyle/>
          <a:p>
            <a:pPr marL="228600" lvl="1"/>
            <a:r>
              <a:rPr lang="en-US" sz="2800">
                <a:cs typeface="Segoe UI Semilight" panose="020B0402040204020203" pitchFamily="34" charset="0"/>
              </a:rPr>
              <a:t>Use the $top query parameter to specify the page size of the result set.</a:t>
            </a:r>
          </a:p>
          <a:p>
            <a:pPr marL="0" lvl="1" indent="0" algn="ctr">
              <a:buNone/>
            </a:pPr>
            <a:r>
              <a:rPr lang="en-US" i="1">
                <a:latin typeface="Segoe UI Semilight" panose="020B0402040204020203" pitchFamily="34" charset="0"/>
                <a:cs typeface="Segoe UI Semilight" panose="020B0402040204020203" pitchFamily="34" charset="0"/>
              </a:rPr>
              <a:t>https://graph.microsoft.com/v1.0/users?$top=5</a:t>
            </a:r>
          </a:p>
          <a:p>
            <a:pPr lvl="1" indent="-457200"/>
            <a:r>
              <a:rPr lang="en-US" sz="2800">
                <a:cs typeface="Segoe UI Semilight" panose="020B0402040204020203" pitchFamily="34" charset="0"/>
              </a:rPr>
              <a:t>Send URL value of the @</a:t>
            </a:r>
            <a:r>
              <a:rPr lang="en-US" sz="2800" err="1">
                <a:cs typeface="Segoe UI Semilight" panose="020B0402040204020203" pitchFamily="34" charset="0"/>
              </a:rPr>
              <a:t>odata:nextLink</a:t>
            </a:r>
            <a:r>
              <a:rPr lang="en-US" sz="2800">
                <a:cs typeface="Segoe UI Semilight" panose="020B0402040204020203" pitchFamily="34" charset="0"/>
              </a:rPr>
              <a:t> property to Microsoft Graph to retrieve next page of results.</a:t>
            </a:r>
          </a:p>
          <a:p>
            <a:pPr marL="228600" lvl="2" indent="0" algn="ctr">
              <a:buNone/>
            </a:pPr>
            <a:r>
              <a:rPr lang="pl-PL" sz="1800" i="1">
                <a:latin typeface="Segoe UI Semilight" panose="020B0402040204020203" pitchFamily="34" charset="0"/>
                <a:cs typeface="Segoe UI Semilight" panose="020B0402040204020203" pitchFamily="34" charset="0"/>
              </a:rPr>
              <a:t>"@odata.nextLink": "https://graph.microsoft.com/v1.0/users?$top=5&amp;amp;$skiptoken=X%274453707 </a:t>
            </a:r>
            <a:r>
              <a:rPr lang="en-US" sz="1800" i="1">
                <a:latin typeface="Segoe UI Semilight" panose="020B0402040204020203" pitchFamily="34" charset="0"/>
                <a:cs typeface="Segoe UI Semilight" panose="020B0402040204020203" pitchFamily="34" charset="0"/>
              </a:rPr>
              <a:t>	</a:t>
            </a:r>
            <a:r>
              <a:rPr lang="pl-PL" sz="1800" i="1">
                <a:latin typeface="Segoe UI Semilight" panose="020B0402040204020203" pitchFamily="34" charset="0"/>
                <a:cs typeface="Segoe UI Semilight" panose="020B0402040204020203" pitchFamily="34" charset="0"/>
              </a:rPr>
              <a:t>... 6633B900000000000000000000%27"</a:t>
            </a:r>
            <a:endParaRPr lang="en-US" sz="1800">
              <a:latin typeface="Segoe UI Semilight" panose="020B0402040204020203" pitchFamily="34" charset="0"/>
              <a:cs typeface="Segoe UI Semilight" panose="020B0402040204020203" pitchFamily="34" charset="0"/>
            </a:endParaRPr>
          </a:p>
          <a:p>
            <a:pPr marL="228600" lvl="1"/>
            <a:r>
              <a:rPr lang="en-US" sz="2800">
                <a:cs typeface="Segoe UI Semilight" panose="020B0402040204020203" pitchFamily="34" charset="0"/>
              </a:rPr>
              <a:t>Use the $skip query parameter to set the number of items to skip at the start of a collection.</a:t>
            </a:r>
          </a:p>
          <a:p>
            <a:pPr marL="228600" lvl="2" indent="0" algn="ctr">
              <a:buNone/>
            </a:pPr>
            <a:r>
              <a:rPr lang="en-US" sz="2000" i="1">
                <a:latin typeface="Segoe UI Semilight" panose="020B0402040204020203" pitchFamily="34" charset="0"/>
                <a:cs typeface="Segoe UI Semilight" panose="020B0402040204020203" pitchFamily="34" charset="0"/>
              </a:rPr>
              <a:t>https://graph.microsoft.com/v1.0/me/events?$orderby=createdDateTime&amp;$skip=20</a:t>
            </a:r>
            <a:endParaRPr lang="en-US" sz="2000">
              <a:latin typeface="Segoe UI Semilight" panose="020B0402040204020203" pitchFamily="34" charset="0"/>
              <a:cs typeface="Segoe UI Semilight" panose="020B0402040204020203" pitchFamily="34" charset="0"/>
            </a:endParaRPr>
          </a:p>
          <a:p>
            <a:pPr marL="0" lvl="1" indent="0">
              <a:buNone/>
            </a:pPr>
            <a:endParaRPr lang="en-US" sz="2800">
              <a:cs typeface="Segoe UI Semilight" panose="020B0402040204020203" pitchFamily="34" charset="0"/>
            </a:endParaRPr>
          </a:p>
        </p:txBody>
      </p:sp>
    </p:spTree>
    <p:extLst>
      <p:ext uri="{BB962C8B-B14F-4D97-AF65-F5344CB8AC3E}">
        <p14:creationId xmlns:p14="http://schemas.microsoft.com/office/powerpoint/2010/main" val="1938569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$expand query parameter</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235006"/>
          </a:xfrm>
        </p:spPr>
        <p:txBody>
          <a:bodyPr/>
          <a:lstStyle/>
          <a:p>
            <a:pPr marL="228600" lvl="1"/>
            <a:r>
              <a:rPr lang="en-US" sz="2800">
                <a:latin typeface="Segoe UI Semilight" panose="020B0402040204020203" pitchFamily="34" charset="0"/>
                <a:cs typeface="Segoe UI Semilight" panose="020B0402040204020203" pitchFamily="34" charset="0"/>
              </a:rPr>
              <a:t>Use $expand to fetch additional resources related to the requested resource. </a:t>
            </a:r>
          </a:p>
          <a:p>
            <a:pPr marL="228600" lvl="1"/>
            <a:r>
              <a:rPr lang="en-US" sz="2800">
                <a:latin typeface="Segoe UI Semilight" panose="020B0402040204020203" pitchFamily="34" charset="0"/>
                <a:cs typeface="Segoe UI Semilight" panose="020B0402040204020203" pitchFamily="34" charset="0"/>
              </a:rPr>
              <a:t>Provide a comma-separated list of properties to be expanded and included in the results.</a:t>
            </a:r>
          </a:p>
          <a:p>
            <a:pPr marL="0" lvl="1" indent="0">
              <a:buNone/>
            </a:pPr>
            <a:endParaRPr lang="en-US" sz="2800">
              <a:latin typeface="Segoe UI Semilight" panose="020B0402040204020203" pitchFamily="34" charset="0"/>
              <a:cs typeface="Segoe UI Semilight" panose="020B0402040204020203" pitchFamily="34" charset="0"/>
            </a:endParaRPr>
          </a:p>
          <a:p>
            <a:pPr marL="0" lvl="1" indent="0">
              <a:buNone/>
            </a:pPr>
            <a:r>
              <a:rPr lang="en-US" sz="2800">
                <a:latin typeface="Segoe UI Semilight" panose="020B0402040204020203" pitchFamily="34" charset="0"/>
                <a:cs typeface="Segoe UI Semilight" panose="020B0402040204020203" pitchFamily="34" charset="0"/>
              </a:rPr>
              <a:t>Fetch root drive information along with the top-level child items in a drive:</a:t>
            </a:r>
          </a:p>
          <a:p>
            <a:pPr marL="0" lvl="1" indent="0" algn="ctr">
              <a:buNone/>
            </a:pPr>
            <a:r>
              <a:rPr lang="en-US" sz="2400">
                <a:solidFill>
                  <a:schemeClr val="tx1"/>
                </a:solidFill>
                <a:latin typeface="Segoe UI Light" pitchFamily="34" charset="0"/>
              </a:rPr>
              <a:t>GET https://graph.microsoft.com/v1.0/me/drive/root?$expand=children</a:t>
            </a:r>
          </a:p>
          <a:p>
            <a:pPr marL="0" lvl="1" indent="0">
              <a:buNone/>
            </a:pPr>
            <a:endParaRPr lang="en-US" sz="280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923943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$count query parameter</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877985"/>
          </a:xfrm>
        </p:spPr>
        <p:txBody>
          <a:bodyPr/>
          <a:lstStyle/>
          <a:p>
            <a:pPr marL="0" lvl="1" indent="0">
              <a:buNone/>
            </a:pPr>
            <a:r>
              <a:rPr lang="en-US" sz="2800">
                <a:cs typeface="Segoe UI Semilight" panose="020B0402040204020203" pitchFamily="34" charset="0"/>
              </a:rPr>
              <a:t>Add $count=true as a query string parameter to include a count of the total number of items in a collection with the results</a:t>
            </a:r>
          </a:p>
          <a:p>
            <a:pPr marL="228600" lvl="1"/>
            <a:endParaRPr lang="en-US" sz="2800">
              <a:cs typeface="Segoe UI Semilight" panose="020B0402040204020203" pitchFamily="34" charset="0"/>
            </a:endParaRPr>
          </a:p>
          <a:p>
            <a:pPr marL="0" lvl="1" indent="0">
              <a:buNone/>
            </a:pPr>
            <a:r>
              <a:rPr lang="en-US" sz="2800">
                <a:cs typeface="Segoe UI Semilight" panose="020B0402040204020203" pitchFamily="34" charset="0"/>
              </a:rPr>
              <a:t>To fetch the contact collection of the current user, along with the number of items in the contact collection:</a:t>
            </a:r>
          </a:p>
          <a:p>
            <a:pPr marL="0" lvl="1" indent="0">
              <a:buNone/>
            </a:pPr>
            <a:r>
              <a:rPr lang="en-US" sz="2800">
                <a:latin typeface="Segoe UI Semilight" panose="020B0402040204020203" pitchFamily="34" charset="0"/>
                <a:cs typeface="Segoe UI Semilight" panose="020B0402040204020203" pitchFamily="34" charset="0"/>
              </a:rPr>
              <a:t>	</a:t>
            </a:r>
            <a:r>
              <a:rPr lang="en-US" sz="2800">
                <a:solidFill>
                  <a:schemeClr val="tx1"/>
                </a:solidFill>
                <a:latin typeface="Segoe UI Light" pitchFamily="34" charset="0"/>
              </a:rPr>
              <a:t>https://graph.microsoft.com/v1.0/me/contacts?$count=true</a:t>
            </a:r>
          </a:p>
          <a:p>
            <a:pPr marL="0" lvl="1" indent="0">
              <a:buNone/>
            </a:pPr>
            <a:endParaRPr lang="en-US" sz="2800">
              <a:latin typeface="Segoe UI Semilight" panose="020B0402040204020203" pitchFamily="34" charset="0"/>
              <a:cs typeface="Segoe UI Semilight" panose="020B0402040204020203" pitchFamily="34" charset="0"/>
            </a:endParaRPr>
          </a:p>
          <a:p>
            <a:pPr marL="0" lvl="1" indent="0">
              <a:buNone/>
            </a:pPr>
            <a:endParaRPr lang="en-US" sz="280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2614374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$search query parameter</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5281446"/>
          </a:xfrm>
        </p:spPr>
        <p:txBody>
          <a:bodyPr/>
          <a:lstStyle/>
          <a:p>
            <a:pPr marL="228600" lvl="1"/>
            <a:r>
              <a:rPr lang="en-US" sz="2800">
                <a:cs typeface="Segoe UI Semilight" panose="020B0402040204020203" pitchFamily="34" charset="0"/>
              </a:rPr>
              <a:t>Use $search to restrict the results of a request to match a search criterion. </a:t>
            </a:r>
          </a:p>
          <a:p>
            <a:pPr marL="228600" lvl="1"/>
            <a:r>
              <a:rPr lang="en-US" sz="2800">
                <a:cs typeface="Segoe UI Semilight" panose="020B0402040204020203" pitchFamily="34" charset="0"/>
              </a:rPr>
              <a:t>Supports Keyword Query Language (KQL) structured queries that allow you to target searches to specific fields.</a:t>
            </a:r>
          </a:p>
          <a:p>
            <a:pPr marL="228600" lvl="1"/>
            <a:r>
              <a:rPr lang="en-US" sz="2800">
                <a:cs typeface="Segoe UI Semilight" panose="020B0402040204020203" pitchFamily="34" charset="0"/>
              </a:rPr>
              <a:t>You can search message and person collections.</a:t>
            </a:r>
          </a:p>
          <a:p>
            <a:pPr marL="428625" lvl="2"/>
            <a:r>
              <a:rPr lang="en-US" sz="2400">
                <a:cs typeface="Segoe UI Semilight" panose="020B0402040204020203" pitchFamily="34" charset="0"/>
              </a:rPr>
              <a:t>Searches on messages search the </a:t>
            </a:r>
            <a:r>
              <a:rPr lang="en-US" sz="2400" i="1">
                <a:cs typeface="Segoe UI Semilight" panose="020B0402040204020203" pitchFamily="34" charset="0"/>
              </a:rPr>
              <a:t>from, subject, </a:t>
            </a:r>
            <a:r>
              <a:rPr lang="en-US" sz="2400">
                <a:cs typeface="Segoe UI Semilight" panose="020B0402040204020203" pitchFamily="34" charset="0"/>
              </a:rPr>
              <a:t>and </a:t>
            </a:r>
            <a:r>
              <a:rPr lang="en-US" sz="2400" i="1">
                <a:cs typeface="Segoe UI Semilight" panose="020B0402040204020203" pitchFamily="34" charset="0"/>
              </a:rPr>
              <a:t>body</a:t>
            </a:r>
            <a:r>
              <a:rPr lang="en-US" sz="2400">
                <a:cs typeface="Segoe UI Semilight" panose="020B0402040204020203" pitchFamily="34" charset="0"/>
              </a:rPr>
              <a:t> properties by default</a:t>
            </a:r>
          </a:p>
          <a:p>
            <a:pPr marL="428625" lvl="2"/>
            <a:r>
              <a:rPr lang="en-US" sz="2400">
                <a:cs typeface="Segoe UI Semilight" panose="020B0402040204020203" pitchFamily="34" charset="0"/>
              </a:rPr>
              <a:t>Searches on people search the </a:t>
            </a:r>
            <a:r>
              <a:rPr lang="en-US" sz="2400" i="1" err="1">
                <a:cs typeface="Segoe UI Semilight" panose="020B0402040204020203" pitchFamily="34" charset="0"/>
              </a:rPr>
              <a:t>displayName</a:t>
            </a:r>
            <a:r>
              <a:rPr lang="en-US" sz="2400" i="1">
                <a:cs typeface="Segoe UI Semilight" panose="020B0402040204020203" pitchFamily="34" charset="0"/>
              </a:rPr>
              <a:t> </a:t>
            </a:r>
            <a:r>
              <a:rPr lang="en-US" sz="2400">
                <a:cs typeface="Segoe UI Semilight" panose="020B0402040204020203" pitchFamily="34" charset="0"/>
              </a:rPr>
              <a:t>and </a:t>
            </a:r>
            <a:r>
              <a:rPr lang="en-US" sz="2400" i="1" err="1">
                <a:cs typeface="Segoe UI Semilight" panose="020B0402040204020203" pitchFamily="34" charset="0"/>
              </a:rPr>
              <a:t>emailAddress</a:t>
            </a:r>
            <a:r>
              <a:rPr lang="en-US" sz="2400">
                <a:cs typeface="Segoe UI Semilight" panose="020B0402040204020203" pitchFamily="34" charset="0"/>
              </a:rPr>
              <a:t> properties</a:t>
            </a:r>
          </a:p>
          <a:p>
            <a:pPr marL="228600" lvl="2" indent="0">
              <a:buNone/>
            </a:pPr>
            <a:endParaRPr lang="en-US" sz="2400">
              <a:cs typeface="Segoe UI Semilight" panose="020B0402040204020203" pitchFamily="34" charset="0"/>
            </a:endParaRPr>
          </a:p>
          <a:p>
            <a:pPr marL="228600" lvl="2" indent="0">
              <a:buNone/>
            </a:pPr>
            <a:r>
              <a:rPr lang="en-US" sz="2400">
                <a:cs typeface="Segoe UI Semilight" panose="020B0402040204020203" pitchFamily="34" charset="0"/>
              </a:rPr>
              <a:t>Fetch messages in the signed-in user’s inbox that contain “pizza” in the </a:t>
            </a:r>
            <a:r>
              <a:rPr lang="en-US" sz="2400" i="1">
                <a:cs typeface="Segoe UI Semilight" panose="020B0402040204020203" pitchFamily="34" charset="0"/>
              </a:rPr>
              <a:t>from, subject, </a:t>
            </a:r>
            <a:r>
              <a:rPr lang="en-US" sz="2400">
                <a:cs typeface="Segoe UI Semilight" panose="020B0402040204020203" pitchFamily="34" charset="0"/>
              </a:rPr>
              <a:t>or </a:t>
            </a:r>
            <a:r>
              <a:rPr lang="en-US" sz="2400" i="1">
                <a:cs typeface="Segoe UI Semilight" panose="020B0402040204020203" pitchFamily="34" charset="0"/>
              </a:rPr>
              <a:t>body</a:t>
            </a:r>
            <a:r>
              <a:rPr lang="en-US" sz="2400">
                <a:cs typeface="Segoe UI Semilight" panose="020B0402040204020203" pitchFamily="34" charset="0"/>
              </a:rPr>
              <a:t> properties</a:t>
            </a:r>
          </a:p>
          <a:p>
            <a:pPr marL="228600" lvl="2" indent="0">
              <a:buNone/>
            </a:pPr>
            <a:r>
              <a:rPr lang="en-US" sz="2400" i="1">
                <a:latin typeface="Segoe UI Semilight" panose="020B0402040204020203" pitchFamily="34" charset="0"/>
                <a:cs typeface="Segoe UI Semilight" panose="020B0402040204020203" pitchFamily="34" charset="0"/>
              </a:rPr>
              <a:t>	GET https://graph.microsoft.com/v1.0/me/messages?$search="pizza"</a:t>
            </a:r>
            <a:endParaRPr lang="en-US" sz="2400">
              <a:latin typeface="Segoe UI Semilight" panose="020B0402040204020203" pitchFamily="34" charset="0"/>
              <a:cs typeface="Segoe UI Semilight" panose="020B0402040204020203" pitchFamily="34" charset="0"/>
            </a:endParaRPr>
          </a:p>
          <a:p>
            <a:pPr marL="228600" lvl="1" indent="0" fontAlgn="t">
              <a:buNone/>
            </a:pPr>
            <a:endParaRPr lang="en-US"/>
          </a:p>
        </p:txBody>
      </p:sp>
    </p:spTree>
    <p:extLst>
      <p:ext uri="{BB962C8B-B14F-4D97-AF65-F5344CB8AC3E}">
        <p14:creationId xmlns:p14="http://schemas.microsoft.com/office/powerpoint/2010/main" val="2988667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$filter query parameter </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779496"/>
          </a:xfrm>
        </p:spPr>
        <p:txBody>
          <a:bodyPr/>
          <a:lstStyle/>
          <a:p>
            <a:pPr marL="228600" lvl="1"/>
            <a:r>
              <a:rPr lang="en-US" sz="2800">
                <a:cs typeface="Segoe UI Semilight" panose="020B0402040204020203" pitchFamily="34" charset="0"/>
              </a:rPr>
              <a:t>Use $filter to find resources that match a specified query. </a:t>
            </a:r>
          </a:p>
          <a:p>
            <a:pPr marL="228600" lvl="1"/>
            <a:r>
              <a:rPr lang="en-US" sz="2800">
                <a:cs typeface="Segoe UI Semilight" panose="020B0402040204020203" pitchFamily="34" charset="0"/>
              </a:rPr>
              <a:t>Use to retrieve just a subset of a collection.</a:t>
            </a:r>
          </a:p>
          <a:p>
            <a:pPr marL="228600" lvl="1"/>
            <a:r>
              <a:rPr lang="en-US" sz="2800">
                <a:cs typeface="Segoe UI Semilight" panose="020B0402040204020203" pitchFamily="34" charset="0"/>
              </a:rPr>
              <a:t>Support for $filter operators varies across Microsoft Graph APIs</a:t>
            </a:r>
          </a:p>
          <a:p>
            <a:pPr marL="228600" lvl="1"/>
            <a:endParaRPr lang="en-US" sz="2800">
              <a:cs typeface="Segoe UI Semilight" panose="020B0402040204020203" pitchFamily="34" charset="0"/>
            </a:endParaRPr>
          </a:p>
          <a:p>
            <a:pPr marL="0" indent="0">
              <a:buNone/>
            </a:pPr>
            <a:r>
              <a:rPr lang="en-US">
                <a:latin typeface="+mn-lt"/>
              </a:rPr>
              <a:t>Fetch all unread mail in the signed-in user’s inbox using the </a:t>
            </a:r>
            <a:r>
              <a:rPr lang="en-US" i="1">
                <a:latin typeface="+mn-lt"/>
              </a:rPr>
              <a:t>equals </a:t>
            </a:r>
            <a:r>
              <a:rPr lang="en-US">
                <a:latin typeface="+mn-lt"/>
              </a:rPr>
              <a:t>logical operator:</a:t>
            </a:r>
            <a:r>
              <a:rPr lang="en-US" i="1"/>
              <a:t> </a:t>
            </a:r>
          </a:p>
          <a:p>
            <a:pPr marL="0" indent="0">
              <a:buNone/>
            </a:pPr>
            <a:endParaRPr lang="en-US" sz="2400" i="1"/>
          </a:p>
          <a:p>
            <a:pPr marL="0" indent="0">
              <a:buNone/>
            </a:pPr>
            <a:r>
              <a:rPr lang="en-US" sz="2200"/>
              <a:t>https://graph.microsoft.com/v1.0/me/mailFolders/inbox/messages?$filter=isRead eq false</a:t>
            </a:r>
          </a:p>
        </p:txBody>
      </p:sp>
    </p:spTree>
    <p:extLst>
      <p:ext uri="{BB962C8B-B14F-4D97-AF65-F5344CB8AC3E}">
        <p14:creationId xmlns:p14="http://schemas.microsoft.com/office/powerpoint/2010/main" val="2441537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en-US"/>
              <a:t>Demo</a:t>
            </a:r>
          </a:p>
        </p:txBody>
      </p:sp>
      <p:sp>
        <p:nvSpPr>
          <p:cNvPr id="3" name="Rectangle 2">
            <a:extLst>
              <a:ext uri="{FF2B5EF4-FFF2-40B4-BE49-F238E27FC236}">
                <a16:creationId xmlns:a16="http://schemas.microsoft.com/office/drawing/2014/main" id="{BEC37AB2-ABE2-4253-8225-E7BF1EDB068C}"/>
              </a:ext>
            </a:extLst>
          </p:cNvPr>
          <p:cNvSpPr/>
          <p:nvPr/>
        </p:nvSpPr>
        <p:spPr>
          <a:xfrm>
            <a:off x="4969869" y="2950359"/>
            <a:ext cx="6900466" cy="954107"/>
          </a:xfrm>
          <a:prstGeom prst="rect">
            <a:avLst/>
          </a:prstGeom>
        </p:spPr>
        <p:txBody>
          <a:bodyPr wrap="square">
            <a:spAutoFit/>
          </a:bodyPr>
          <a:lstStyle/>
          <a:p>
            <a:pPr defTabSz="932742">
              <a:spcBef>
                <a:spcPct val="20000"/>
              </a:spcBef>
              <a:buSzPct val="90000"/>
            </a:pPr>
            <a:r>
              <a:rPr lang="en-US" sz="2800">
                <a:gradFill>
                  <a:gsLst>
                    <a:gs pos="1250">
                      <a:schemeClr val="tx1"/>
                    </a:gs>
                    <a:gs pos="100000">
                      <a:schemeClr val="tx1"/>
                    </a:gs>
                  </a:gsLst>
                  <a:lin ang="5400000" scaled="0"/>
                </a:gradFill>
                <a:cs typeface="Segoe UI Semilight" panose="020B0402040204020203" pitchFamily="34" charset="0"/>
              </a:rPr>
              <a:t>Using query parameters when querying Microsoft Graph via HTTP</a:t>
            </a:r>
          </a:p>
        </p:txBody>
      </p:sp>
    </p:spTree>
    <p:extLst>
      <p:ext uri="{BB962C8B-B14F-4D97-AF65-F5344CB8AC3E}">
        <p14:creationId xmlns:p14="http://schemas.microsoft.com/office/powerpoint/2010/main" val="27299371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573690" y="3967750"/>
            <a:ext cx="9144000" cy="553998"/>
          </a:xfrm>
        </p:spPr>
        <p:txBody>
          <a:bodyPr/>
          <a:lstStyle/>
          <a:p>
            <a:r>
              <a:rPr lang="en-US"/>
              <a:t>Optimize network traffic</a:t>
            </a:r>
          </a:p>
        </p:txBody>
      </p:sp>
    </p:spTree>
    <p:extLst>
      <p:ext uri="{BB962C8B-B14F-4D97-AF65-F5344CB8AC3E}">
        <p14:creationId xmlns:p14="http://schemas.microsoft.com/office/powerpoint/2010/main" val="124238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en-US"/>
              <a:t>Receive change notifications</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077766"/>
          </a:xfrm>
        </p:spPr>
        <p:txBody>
          <a:bodyPr>
            <a:normAutofit/>
          </a:bodyPr>
          <a:lstStyle/>
          <a:p>
            <a:pPr marL="0" indent="0" fontAlgn="base">
              <a:buNone/>
            </a:pPr>
            <a:r>
              <a:rPr lang="en-US">
                <a:latin typeface="Segoe UI" panose="020B0502040204020203" pitchFamily="34" charset="0"/>
                <a:cs typeface="Segoe UI" panose="020B0502040204020203" pitchFamily="34" charset="0"/>
              </a:rPr>
              <a:t>Build applications that respond to changes in data within Microsoft Graph:</a:t>
            </a:r>
          </a:p>
          <a:p>
            <a:pPr fontAlgn="base"/>
            <a:r>
              <a:rPr lang="en-US" sz="2400">
                <a:solidFill>
                  <a:schemeClr val="tx1"/>
                </a:solidFill>
                <a:latin typeface="Segoe UI" panose="020B0502040204020203" pitchFamily="34" charset="0"/>
                <a:cs typeface="Segoe UI" panose="020B0502040204020203" pitchFamily="34" charset="0"/>
              </a:rPr>
              <a:t>Subscribe to changes on supported resources</a:t>
            </a:r>
          </a:p>
          <a:p>
            <a:r>
              <a:rPr lang="en-US" sz="2400">
                <a:solidFill>
                  <a:schemeClr val="tx1"/>
                </a:solidFill>
                <a:latin typeface="Segoe UI" panose="020B0502040204020203" pitchFamily="34" charset="0"/>
                <a:cs typeface="Segoe UI" panose="020B0502040204020203" pitchFamily="34" charset="0"/>
              </a:rPr>
              <a:t>Client receives notifications to the URL provided when creating the subscription</a:t>
            </a:r>
          </a:p>
          <a:p>
            <a:r>
              <a:rPr lang="en-US" sz="2400">
                <a:solidFill>
                  <a:schemeClr val="tx1"/>
                </a:solidFill>
                <a:latin typeface="Segoe UI" panose="020B0502040204020203" pitchFamily="34" charset="0"/>
                <a:cs typeface="Segoe UI" panose="020B0502040204020203" pitchFamily="34" charset="0"/>
              </a:rPr>
              <a:t>Send an HTTP 202 response to acknowledge receipt of notification</a:t>
            </a:r>
          </a:p>
          <a:p>
            <a:r>
              <a:rPr lang="en-US" sz="2400">
                <a:solidFill>
                  <a:schemeClr val="tx1"/>
                </a:solidFill>
                <a:latin typeface="Segoe UI" panose="020B0502040204020203" pitchFamily="34" charset="0"/>
                <a:cs typeface="Segoe UI" panose="020B0502040204020203" pitchFamily="34" charset="0"/>
              </a:rPr>
              <a:t>Validate the </a:t>
            </a:r>
            <a:r>
              <a:rPr lang="en-US" sz="2400" err="1">
                <a:solidFill>
                  <a:schemeClr val="tx1"/>
                </a:solidFill>
                <a:latin typeface="Segoe UI" panose="020B0502040204020203" pitchFamily="34" charset="0"/>
                <a:cs typeface="Segoe UI" panose="020B0502040204020203" pitchFamily="34" charset="0"/>
              </a:rPr>
              <a:t>clientState</a:t>
            </a:r>
            <a:r>
              <a:rPr lang="en-US" sz="2400">
                <a:solidFill>
                  <a:schemeClr val="tx1"/>
                </a:solidFill>
                <a:latin typeface="Segoe UI" panose="020B0502040204020203" pitchFamily="34" charset="0"/>
                <a:cs typeface="Segoe UI" panose="020B0502040204020203" pitchFamily="34" charset="0"/>
              </a:rPr>
              <a:t> property</a:t>
            </a:r>
          </a:p>
          <a:p>
            <a:r>
              <a:rPr lang="en-US" sz="2400">
                <a:solidFill>
                  <a:schemeClr val="tx1"/>
                </a:solidFill>
                <a:latin typeface="Segoe UI" panose="020B0502040204020203" pitchFamily="34" charset="0"/>
                <a:cs typeface="Segoe UI" panose="020B0502040204020203" pitchFamily="34" charset="0"/>
              </a:rPr>
              <a:t>Update your application based on business logic</a:t>
            </a:r>
          </a:p>
        </p:txBody>
      </p:sp>
    </p:spTree>
    <p:extLst>
      <p:ext uri="{BB962C8B-B14F-4D97-AF65-F5344CB8AC3E}">
        <p14:creationId xmlns:p14="http://schemas.microsoft.com/office/powerpoint/2010/main" val="1197013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en-US"/>
              <a:t>Perform batch requests </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5020733" cy="4752070"/>
          </a:xfrm>
        </p:spPr>
        <p:txBody>
          <a:bodyPr/>
          <a:lstStyle/>
          <a:p>
            <a:pPr marL="0" indent="0">
              <a:buNone/>
            </a:pPr>
            <a:r>
              <a:rPr lang="en-US">
                <a:latin typeface="+mn-lt"/>
                <a:cs typeface="Segoe UI Semilight" panose="020B0402040204020203" pitchFamily="34" charset="0"/>
              </a:rPr>
              <a:t>Use $batch to combine multiple Graph requests into a single HTTP request, reducing the number of HTTP calls.</a:t>
            </a:r>
          </a:p>
          <a:p>
            <a:r>
              <a:rPr lang="en-US" sz="2400">
                <a:latin typeface="+mn-lt"/>
                <a:cs typeface="Segoe UI Semilight" panose="020B0402040204020203" pitchFamily="34" charset="0"/>
              </a:rPr>
              <a:t>Create a JSON array of requests that you then POST to $batch.</a:t>
            </a:r>
          </a:p>
          <a:p>
            <a:r>
              <a:rPr lang="en-US" sz="2400">
                <a:latin typeface="+mn-lt"/>
                <a:cs typeface="Segoe UI Semilight" panose="020B0402040204020203" pitchFamily="34" charset="0"/>
              </a:rPr>
              <a:t>Use </a:t>
            </a:r>
            <a:r>
              <a:rPr lang="en-US" sz="2400" b="1" err="1">
                <a:latin typeface="+mn-lt"/>
                <a:cs typeface="Segoe UI Semilight" panose="020B0402040204020203" pitchFamily="34" charset="0"/>
              </a:rPr>
              <a:t>dependsOn</a:t>
            </a:r>
            <a:r>
              <a:rPr lang="en-US" sz="2400">
                <a:latin typeface="+mn-lt"/>
                <a:cs typeface="Segoe UI Semilight" panose="020B0402040204020203" pitchFamily="34" charset="0"/>
              </a:rPr>
              <a:t> to specify dependencies between requests in a batch. </a:t>
            </a:r>
          </a:p>
          <a:p>
            <a:pPr marL="0" indent="0">
              <a:buNone/>
            </a:pPr>
            <a:endParaRPr lang="en-US">
              <a:latin typeface="+mn-lt"/>
            </a:endParaRPr>
          </a:p>
          <a:p>
            <a:pPr marL="0" indent="0">
              <a:buNone/>
            </a:pPr>
            <a:endParaRPr lang="en-US">
              <a:latin typeface="+mn-lt"/>
            </a:endParaRPr>
          </a:p>
        </p:txBody>
      </p:sp>
      <p:sp>
        <p:nvSpPr>
          <p:cNvPr id="6" name="Rectangle 5">
            <a:extLst>
              <a:ext uri="{FF2B5EF4-FFF2-40B4-BE49-F238E27FC236}">
                <a16:creationId xmlns:a16="http://schemas.microsoft.com/office/drawing/2014/main" id="{20802350-EE86-473B-A4A8-17A2FB5CF6F9}"/>
              </a:ext>
            </a:extLst>
          </p:cNvPr>
          <p:cNvSpPr/>
          <p:nvPr/>
        </p:nvSpPr>
        <p:spPr>
          <a:xfrm>
            <a:off x="6587069" y="1071215"/>
            <a:ext cx="5223936" cy="5693866"/>
          </a:xfrm>
          <a:prstGeom prst="rect">
            <a:avLst/>
          </a:prstGeom>
        </p:spPr>
        <p:txBody>
          <a:bodyPr wrap="square">
            <a:spAutoFit/>
          </a:bodyPr>
          <a:lstStyle/>
          <a:p>
            <a:r>
              <a:rPr lang="en-US" sz="1400" i="1"/>
              <a:t>{</a:t>
            </a:r>
            <a:r>
              <a:rPr lang="en-US" sz="1400"/>
              <a:t> </a:t>
            </a:r>
          </a:p>
          <a:p>
            <a:r>
              <a:rPr lang="en-US" sz="1400" i="1"/>
              <a:t>  "requests":</a:t>
            </a:r>
            <a:r>
              <a:rPr lang="en-US" sz="1400"/>
              <a:t> </a:t>
            </a:r>
            <a:r>
              <a:rPr lang="en-US" sz="1400" i="1"/>
              <a:t>[</a:t>
            </a:r>
            <a:r>
              <a:rPr lang="en-US" sz="1400"/>
              <a:t> </a:t>
            </a:r>
          </a:p>
          <a:p>
            <a:r>
              <a:rPr lang="en-US" sz="1400" i="1"/>
              <a:t>     {</a:t>
            </a:r>
            <a:r>
              <a:rPr lang="en-US" sz="1400"/>
              <a:t> </a:t>
            </a:r>
          </a:p>
          <a:p>
            <a:r>
              <a:rPr lang="en-US" sz="1400" i="1"/>
              <a:t>	"id":</a:t>
            </a:r>
            <a:r>
              <a:rPr lang="en-US" sz="1400"/>
              <a:t> </a:t>
            </a:r>
            <a:r>
              <a:rPr lang="en-US" sz="1400" i="1"/>
              <a:t>"1",</a:t>
            </a:r>
            <a:r>
              <a:rPr lang="en-US" sz="1400"/>
              <a:t> </a:t>
            </a:r>
            <a:r>
              <a:rPr lang="en-US" sz="1400" i="1"/>
              <a:t>“</a:t>
            </a:r>
          </a:p>
          <a:p>
            <a:r>
              <a:rPr lang="en-US" sz="1400" i="1"/>
              <a:t>	method":</a:t>
            </a:r>
            <a:r>
              <a:rPr lang="en-US" sz="1400"/>
              <a:t> </a:t>
            </a:r>
            <a:r>
              <a:rPr lang="en-US" sz="1400" i="1"/>
              <a:t>"GET",</a:t>
            </a:r>
            <a:r>
              <a:rPr lang="en-US" sz="1400"/>
              <a:t> </a:t>
            </a:r>
          </a:p>
          <a:p>
            <a:r>
              <a:rPr lang="en-US" sz="1400" i="1"/>
              <a:t>	"</a:t>
            </a:r>
            <a:r>
              <a:rPr lang="en-US" sz="1400" i="1" err="1"/>
              <a:t>url</a:t>
            </a:r>
            <a:r>
              <a:rPr lang="en-US" sz="1400" i="1"/>
              <a:t>":</a:t>
            </a:r>
            <a:r>
              <a:rPr lang="en-US" sz="1400"/>
              <a:t> </a:t>
            </a:r>
            <a:r>
              <a:rPr lang="en-US" sz="1400" i="1"/>
              <a:t>"..."</a:t>
            </a:r>
            <a:r>
              <a:rPr lang="en-US" sz="1400"/>
              <a:t> </a:t>
            </a:r>
          </a:p>
          <a:p>
            <a:r>
              <a:rPr lang="en-US" sz="1400" i="1"/>
              <a:t>     },</a:t>
            </a:r>
            <a:r>
              <a:rPr lang="en-US" sz="1400"/>
              <a:t> </a:t>
            </a:r>
          </a:p>
          <a:p>
            <a:r>
              <a:rPr lang="en-US" sz="1400" i="1"/>
              <a:t>     {</a:t>
            </a:r>
          </a:p>
          <a:p>
            <a:r>
              <a:rPr lang="en-US" sz="1400" i="1"/>
              <a:t>	</a:t>
            </a:r>
            <a:r>
              <a:rPr lang="en-US" sz="1400"/>
              <a:t> </a:t>
            </a:r>
            <a:r>
              <a:rPr lang="en-US" sz="1400" i="1"/>
              <a:t>"id":</a:t>
            </a:r>
            <a:r>
              <a:rPr lang="en-US" sz="1400"/>
              <a:t> </a:t>
            </a:r>
            <a:r>
              <a:rPr lang="en-US" sz="1400" i="1"/>
              <a:t>"2",</a:t>
            </a:r>
            <a:r>
              <a:rPr lang="en-US" sz="1400"/>
              <a:t> </a:t>
            </a:r>
          </a:p>
          <a:p>
            <a:r>
              <a:rPr lang="en-US" sz="1400" i="1"/>
              <a:t>	"</a:t>
            </a:r>
            <a:r>
              <a:rPr lang="en-US" sz="1400" i="1" err="1"/>
              <a:t>dependsOn</a:t>
            </a:r>
            <a:r>
              <a:rPr lang="en-US" sz="1400" i="1"/>
              <a:t>":</a:t>
            </a:r>
            <a:r>
              <a:rPr lang="en-US" sz="1400"/>
              <a:t> </a:t>
            </a:r>
            <a:r>
              <a:rPr lang="en-US" sz="1400" i="1"/>
              <a:t>[</a:t>
            </a:r>
            <a:r>
              <a:rPr lang="en-US" sz="1400"/>
              <a:t> </a:t>
            </a:r>
            <a:r>
              <a:rPr lang="en-US" sz="1400" i="1"/>
              <a:t>"1"</a:t>
            </a:r>
            <a:r>
              <a:rPr lang="en-US" sz="1400"/>
              <a:t> </a:t>
            </a:r>
            <a:r>
              <a:rPr lang="en-US" sz="1400" i="1"/>
              <a:t>],</a:t>
            </a:r>
            <a:r>
              <a:rPr lang="en-US" sz="1400"/>
              <a:t> </a:t>
            </a:r>
          </a:p>
          <a:p>
            <a:r>
              <a:rPr lang="en-US" sz="1400" i="1"/>
              <a:t>	"method":</a:t>
            </a:r>
            <a:r>
              <a:rPr lang="en-US" sz="1400"/>
              <a:t> </a:t>
            </a:r>
            <a:r>
              <a:rPr lang="en-US" sz="1400" i="1"/>
              <a:t>"GET",</a:t>
            </a:r>
            <a:r>
              <a:rPr lang="en-US" sz="1400"/>
              <a:t> </a:t>
            </a:r>
          </a:p>
          <a:p>
            <a:r>
              <a:rPr lang="en-US" sz="1400" i="1"/>
              <a:t>	"</a:t>
            </a:r>
            <a:r>
              <a:rPr lang="en-US" sz="1400" i="1" err="1"/>
              <a:t>url</a:t>
            </a:r>
            <a:r>
              <a:rPr lang="en-US" sz="1400" i="1"/>
              <a:t>":</a:t>
            </a:r>
            <a:r>
              <a:rPr lang="en-US" sz="1400"/>
              <a:t> </a:t>
            </a:r>
            <a:r>
              <a:rPr lang="en-US" sz="1400" i="1"/>
              <a:t>"...“</a:t>
            </a:r>
          </a:p>
          <a:p>
            <a:r>
              <a:rPr lang="en-US" sz="1400" i="1"/>
              <a:t>     </a:t>
            </a:r>
            <a:r>
              <a:rPr lang="en-US" sz="1400"/>
              <a:t> </a:t>
            </a:r>
            <a:r>
              <a:rPr lang="en-US" sz="1400" i="1"/>
              <a:t>},</a:t>
            </a:r>
            <a:r>
              <a:rPr lang="en-US" sz="1400"/>
              <a:t> </a:t>
            </a:r>
          </a:p>
          <a:p>
            <a:r>
              <a:rPr lang="en-US" sz="1400" i="1"/>
              <a:t>     {</a:t>
            </a:r>
            <a:r>
              <a:rPr lang="en-US" sz="1400"/>
              <a:t> </a:t>
            </a:r>
          </a:p>
          <a:p>
            <a:r>
              <a:rPr lang="en-US" sz="1400" i="1"/>
              <a:t>	"id":</a:t>
            </a:r>
            <a:r>
              <a:rPr lang="en-US" sz="1400"/>
              <a:t> </a:t>
            </a:r>
            <a:r>
              <a:rPr lang="en-US" sz="1400" i="1"/>
              <a:t>"3",</a:t>
            </a:r>
            <a:r>
              <a:rPr lang="en-US" sz="1400"/>
              <a:t> </a:t>
            </a:r>
          </a:p>
          <a:p>
            <a:r>
              <a:rPr lang="en-US" sz="1400" i="1"/>
              <a:t>	"method":</a:t>
            </a:r>
            <a:r>
              <a:rPr lang="en-US" sz="1400"/>
              <a:t> </a:t>
            </a:r>
            <a:r>
              <a:rPr lang="en-US" sz="1400" i="1"/>
              <a:t>"GET",</a:t>
            </a:r>
            <a:r>
              <a:rPr lang="en-US" sz="1400"/>
              <a:t> </a:t>
            </a:r>
          </a:p>
          <a:p>
            <a:r>
              <a:rPr lang="en-US" sz="1400" i="1"/>
              <a:t>	"</a:t>
            </a:r>
            <a:r>
              <a:rPr lang="en-US" sz="1400" i="1" err="1"/>
              <a:t>url</a:t>
            </a:r>
            <a:r>
              <a:rPr lang="en-US" sz="1400" i="1"/>
              <a:t>":</a:t>
            </a:r>
            <a:r>
              <a:rPr lang="en-US" sz="1400"/>
              <a:t> </a:t>
            </a:r>
            <a:r>
              <a:rPr lang="en-US" sz="1400" i="1"/>
              <a:t>"..."</a:t>
            </a:r>
            <a:r>
              <a:rPr lang="en-US" sz="1400"/>
              <a:t> </a:t>
            </a:r>
          </a:p>
          <a:p>
            <a:r>
              <a:rPr lang="en-US" sz="1400" i="1"/>
              <a:t>     },</a:t>
            </a:r>
            <a:r>
              <a:rPr lang="en-US" sz="1400"/>
              <a:t> </a:t>
            </a:r>
          </a:p>
          <a:p>
            <a:r>
              <a:rPr lang="en-US" sz="1400" i="1"/>
              <a:t>     {</a:t>
            </a:r>
            <a:r>
              <a:rPr lang="en-US" sz="1400"/>
              <a:t> </a:t>
            </a:r>
          </a:p>
          <a:p>
            <a:r>
              <a:rPr lang="en-US" sz="1400" i="1"/>
              <a:t>	"id":</a:t>
            </a:r>
            <a:r>
              <a:rPr lang="en-US" sz="1400"/>
              <a:t> </a:t>
            </a:r>
            <a:r>
              <a:rPr lang="en-US" sz="1400" i="1"/>
              <a:t>"4",</a:t>
            </a:r>
            <a:r>
              <a:rPr lang="en-US" sz="1400"/>
              <a:t> </a:t>
            </a:r>
          </a:p>
          <a:p>
            <a:r>
              <a:rPr lang="en-US" sz="1400" i="1"/>
              <a:t>	"</a:t>
            </a:r>
            <a:r>
              <a:rPr lang="en-US" sz="1400" i="1" err="1"/>
              <a:t>dependsOn</a:t>
            </a:r>
            <a:r>
              <a:rPr lang="en-US" sz="1400" i="1"/>
              <a:t>":</a:t>
            </a:r>
            <a:r>
              <a:rPr lang="en-US" sz="1400"/>
              <a:t> </a:t>
            </a:r>
            <a:r>
              <a:rPr lang="en-US" sz="1400" i="1"/>
              <a:t>[</a:t>
            </a:r>
            <a:r>
              <a:rPr lang="en-US" sz="1400"/>
              <a:t> </a:t>
            </a:r>
            <a:r>
              <a:rPr lang="en-US" sz="1400" i="1"/>
              <a:t>"2"</a:t>
            </a:r>
            <a:r>
              <a:rPr lang="en-US" sz="1400"/>
              <a:t> </a:t>
            </a:r>
            <a:r>
              <a:rPr lang="en-US" sz="1400" i="1"/>
              <a:t>],</a:t>
            </a:r>
            <a:r>
              <a:rPr lang="en-US" sz="1400"/>
              <a:t> </a:t>
            </a:r>
          </a:p>
          <a:p>
            <a:r>
              <a:rPr lang="en-US" sz="1400" i="1"/>
              <a:t>	"method":</a:t>
            </a:r>
            <a:r>
              <a:rPr lang="en-US" sz="1400"/>
              <a:t> </a:t>
            </a:r>
            <a:r>
              <a:rPr lang="en-US" sz="1400" i="1"/>
              <a:t>"GET",</a:t>
            </a:r>
            <a:r>
              <a:rPr lang="en-US" sz="1400"/>
              <a:t> </a:t>
            </a:r>
          </a:p>
          <a:p>
            <a:r>
              <a:rPr lang="en-US" sz="1400" i="1"/>
              <a:t>	"</a:t>
            </a:r>
            <a:r>
              <a:rPr lang="en-US" sz="1400" i="1" err="1"/>
              <a:t>url</a:t>
            </a:r>
            <a:r>
              <a:rPr lang="en-US" sz="1400" i="1"/>
              <a:t>":</a:t>
            </a:r>
            <a:r>
              <a:rPr lang="en-US" sz="1400"/>
              <a:t> </a:t>
            </a:r>
            <a:r>
              <a:rPr lang="en-US" sz="1400" i="1"/>
              <a:t>"..."</a:t>
            </a:r>
            <a:r>
              <a:rPr lang="en-US" sz="1400"/>
              <a:t> </a:t>
            </a:r>
          </a:p>
          <a:p>
            <a:r>
              <a:rPr lang="en-US" sz="1400" i="1"/>
              <a:t>     }</a:t>
            </a:r>
            <a:r>
              <a:rPr lang="en-US" sz="1400"/>
              <a:t> </a:t>
            </a:r>
          </a:p>
          <a:p>
            <a:r>
              <a:rPr lang="en-US" sz="1400" i="1"/>
              <a:t>  ]</a:t>
            </a:r>
          </a:p>
          <a:p>
            <a:r>
              <a:rPr lang="en-US" sz="1400"/>
              <a:t> </a:t>
            </a:r>
            <a:r>
              <a:rPr lang="en-US" sz="1400" i="1"/>
              <a:t>}</a:t>
            </a:r>
            <a:endParaRPr lang="en-US" sz="1400" i="1">
              <a:solidFill>
                <a:srgbClr val="1A1A18"/>
              </a:solidFill>
              <a:latin typeface="Lucida Console" panose="020B0609040504020204" pitchFamily="49" charset="0"/>
            </a:endParaRPr>
          </a:p>
        </p:txBody>
      </p:sp>
    </p:spTree>
    <p:extLst>
      <p:ext uri="{BB962C8B-B14F-4D97-AF65-F5344CB8AC3E}">
        <p14:creationId xmlns:p14="http://schemas.microsoft.com/office/powerpoint/2010/main" val="231101398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en-US"/>
              <a:t>Get changes using a delta query</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5256824"/>
          </a:xfrm>
        </p:spPr>
        <p:txBody>
          <a:bodyPr/>
          <a:lstStyle/>
          <a:p>
            <a:pPr marL="0" indent="0" fontAlgn="base">
              <a:buNone/>
            </a:pPr>
            <a:r>
              <a:rPr lang="en-US">
                <a:latin typeface="Segoe UI" panose="020B0502040204020203" pitchFamily="34" charset="0"/>
                <a:cs typeface="Segoe UI" panose="020B0502040204020203" pitchFamily="34" charset="0"/>
              </a:rPr>
              <a:t>Efficiently poll Microsoft Graph for changes to sets of data. </a:t>
            </a:r>
          </a:p>
          <a:p>
            <a:pPr marL="0" indent="0" fontAlgn="base">
              <a:buNone/>
            </a:pPr>
            <a:endParaRPr lang="en-US">
              <a:latin typeface="Segoe UI" panose="020B0502040204020203" pitchFamily="34" charset="0"/>
              <a:cs typeface="Segoe UI" panose="020B0502040204020203" pitchFamily="34" charset="0"/>
            </a:endParaRPr>
          </a:p>
          <a:p>
            <a:r>
              <a:rPr lang="en-US">
                <a:solidFill>
                  <a:schemeClr val="tx1"/>
                </a:solidFill>
                <a:latin typeface="Segoe UI Light" pitchFamily="34" charset="0"/>
              </a:rPr>
              <a:t>Make a GET request with the delta function on the desired resource</a:t>
            </a:r>
          </a:p>
          <a:p>
            <a:r>
              <a:rPr lang="en-US">
                <a:solidFill>
                  <a:schemeClr val="tx1"/>
                </a:solidFill>
                <a:latin typeface="Segoe UI Light" pitchFamily="34" charset="0"/>
              </a:rPr>
              <a:t>Graph response will include a </a:t>
            </a:r>
            <a:r>
              <a:rPr lang="en-US" b="1" err="1">
                <a:solidFill>
                  <a:schemeClr val="tx1"/>
                </a:solidFill>
                <a:latin typeface="Segoe UI Light" pitchFamily="34" charset="0"/>
              </a:rPr>
              <a:t>nextLink</a:t>
            </a:r>
            <a:r>
              <a:rPr lang="en-US">
                <a:solidFill>
                  <a:schemeClr val="tx1"/>
                </a:solidFill>
                <a:latin typeface="Segoe UI Light" pitchFamily="34" charset="0"/>
              </a:rPr>
              <a:t> URL if there are additional pages or a </a:t>
            </a:r>
            <a:r>
              <a:rPr lang="en-US" b="1" err="1">
                <a:solidFill>
                  <a:schemeClr val="tx1"/>
                </a:solidFill>
                <a:latin typeface="Segoe UI Light" pitchFamily="34" charset="0"/>
              </a:rPr>
              <a:t>deltaLink</a:t>
            </a:r>
            <a:r>
              <a:rPr lang="en-US">
                <a:solidFill>
                  <a:schemeClr val="tx1"/>
                </a:solidFill>
                <a:latin typeface="Segoe UI Light" pitchFamily="34" charset="0"/>
              </a:rPr>
              <a:t> URL if there is no more data about the existing state of the resource.</a:t>
            </a:r>
          </a:p>
          <a:p>
            <a:r>
              <a:rPr lang="en-US">
                <a:solidFill>
                  <a:schemeClr val="tx1"/>
                </a:solidFill>
                <a:latin typeface="Segoe UI Light" pitchFamily="34" charset="0"/>
              </a:rPr>
              <a:t>For future requests, use the </a:t>
            </a:r>
            <a:r>
              <a:rPr lang="en-US" b="1" err="1">
                <a:solidFill>
                  <a:schemeClr val="tx1"/>
                </a:solidFill>
                <a:latin typeface="Segoe UI Light" pitchFamily="34" charset="0"/>
              </a:rPr>
              <a:t>deltaLink</a:t>
            </a:r>
            <a:r>
              <a:rPr lang="en-US">
                <a:solidFill>
                  <a:schemeClr val="tx1"/>
                </a:solidFill>
                <a:latin typeface="Segoe UI Light" pitchFamily="34" charset="0"/>
              </a:rPr>
              <a:t> URL to retrieve changes to the resource since the previous request</a:t>
            </a:r>
          </a:p>
          <a:p>
            <a:r>
              <a:rPr lang="en-US">
                <a:solidFill>
                  <a:schemeClr val="tx1"/>
                </a:solidFill>
                <a:latin typeface="Segoe UI Light" pitchFamily="34" charset="0"/>
              </a:rPr>
              <a:t>Optional query parameters must be specified in the initial request.  They will then be encoded in the </a:t>
            </a:r>
            <a:r>
              <a:rPr lang="en-US" err="1">
                <a:solidFill>
                  <a:schemeClr val="tx1"/>
                </a:solidFill>
                <a:latin typeface="Segoe UI Light" pitchFamily="34" charset="0"/>
              </a:rPr>
              <a:t>nextLink</a:t>
            </a:r>
            <a:r>
              <a:rPr lang="en-US">
                <a:solidFill>
                  <a:schemeClr val="tx1"/>
                </a:solidFill>
                <a:latin typeface="Segoe UI Light" pitchFamily="34" charset="0"/>
              </a:rPr>
              <a:t> or </a:t>
            </a:r>
            <a:r>
              <a:rPr lang="en-US" err="1">
                <a:solidFill>
                  <a:schemeClr val="tx1"/>
                </a:solidFill>
                <a:latin typeface="Segoe UI Light" pitchFamily="34" charset="0"/>
              </a:rPr>
              <a:t>deltaLink</a:t>
            </a:r>
            <a:r>
              <a:rPr lang="en-US">
                <a:solidFill>
                  <a:schemeClr val="tx1"/>
                </a:solidFill>
                <a:latin typeface="Segoe UI Light" pitchFamily="34" charset="0"/>
              </a:rPr>
              <a:t> tokens.</a:t>
            </a:r>
          </a:p>
          <a:p>
            <a:endParaRPr lang="en-US">
              <a:solidFill>
                <a:schemeClr val="tx1"/>
              </a:solidFill>
              <a:latin typeface="Segoe UI Light" pitchFamily="34" charset="0"/>
            </a:endParaRPr>
          </a:p>
        </p:txBody>
      </p:sp>
    </p:spTree>
    <p:extLst>
      <p:ext uri="{BB962C8B-B14F-4D97-AF65-F5344CB8AC3E}">
        <p14:creationId xmlns:p14="http://schemas.microsoft.com/office/powerpoint/2010/main" val="37385232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815427" y="3514042"/>
            <a:ext cx="9144000" cy="997196"/>
          </a:xfrm>
        </p:spPr>
        <p:txBody>
          <a:bodyPr/>
          <a:lstStyle/>
          <a:p>
            <a:r>
              <a:rPr lang="en-US"/>
              <a:t>Overview of Microsoft Graph</a:t>
            </a:r>
            <a:br>
              <a:rPr lang="en-US"/>
            </a:br>
            <a:endParaRPr lang="en-US"/>
          </a:p>
        </p:txBody>
      </p:sp>
    </p:spTree>
    <p:extLst>
      <p:ext uri="{BB962C8B-B14F-4D97-AF65-F5344CB8AC3E}">
        <p14:creationId xmlns:p14="http://schemas.microsoft.com/office/powerpoint/2010/main" val="4115386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25379" y="341062"/>
            <a:ext cx="10515600" cy="1325563"/>
          </a:xfrm>
        </p:spPr>
        <p:txBody>
          <a:bodyPr/>
          <a:lstStyle/>
          <a:p>
            <a:r>
              <a:rPr lang="en-US"/>
              <a:t>Handle throttling</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3877985"/>
          </a:xfrm>
        </p:spPr>
        <p:txBody>
          <a:bodyPr/>
          <a:lstStyle/>
          <a:p>
            <a:pPr marL="0" indent="0" fontAlgn="base">
              <a:buNone/>
            </a:pPr>
            <a:r>
              <a:rPr lang="en-US">
                <a:latin typeface="Segoe UI" panose="020B0502040204020203" pitchFamily="34" charset="0"/>
                <a:cs typeface="Segoe UI" panose="020B0502040204020203" pitchFamily="34" charset="0"/>
              </a:rPr>
              <a:t>Throttling limits the number of concurrent calls to a service to prevent overuse of resources. </a:t>
            </a:r>
          </a:p>
          <a:p>
            <a:pPr marL="0" indent="0" fontAlgn="base">
              <a:buNone/>
            </a:pPr>
            <a:r>
              <a:rPr lang="en-US">
                <a:solidFill>
                  <a:schemeClr val="tx1"/>
                </a:solidFill>
                <a:latin typeface="Segoe UI" panose="020B0502040204020203" pitchFamily="34" charset="0"/>
                <a:cs typeface="Segoe UI" panose="020B0502040204020203" pitchFamily="34" charset="0"/>
              </a:rPr>
              <a:t>When throttling occurs, Microsoft Graph returns HTTP status code 429 and the requests fail</a:t>
            </a:r>
          </a:p>
          <a:p>
            <a:pPr fontAlgn="base"/>
            <a:r>
              <a:rPr lang="en-US">
                <a:solidFill>
                  <a:schemeClr val="tx1"/>
                </a:solidFill>
                <a:latin typeface="Segoe UI" panose="020B0502040204020203" pitchFamily="34" charset="0"/>
                <a:cs typeface="Segoe UI" panose="020B0502040204020203" pitchFamily="34" charset="0"/>
              </a:rPr>
              <a:t>Wait the number of seconds specified in the </a:t>
            </a:r>
            <a:r>
              <a:rPr lang="en-US" b="1">
                <a:solidFill>
                  <a:schemeClr val="tx1"/>
                </a:solidFill>
                <a:latin typeface="Segoe UI" panose="020B0502040204020203" pitchFamily="34" charset="0"/>
                <a:cs typeface="Segoe UI" panose="020B0502040204020203" pitchFamily="34" charset="0"/>
              </a:rPr>
              <a:t>Retry-After </a:t>
            </a:r>
            <a:r>
              <a:rPr lang="en-US">
                <a:solidFill>
                  <a:schemeClr val="tx1"/>
                </a:solidFill>
                <a:latin typeface="Segoe UI" panose="020B0502040204020203" pitchFamily="34" charset="0"/>
                <a:cs typeface="Segoe UI" panose="020B0502040204020203" pitchFamily="34" charset="0"/>
              </a:rPr>
              <a:t>header</a:t>
            </a:r>
          </a:p>
          <a:p>
            <a:pPr fontAlgn="base"/>
            <a:r>
              <a:rPr lang="en-US">
                <a:solidFill>
                  <a:schemeClr val="tx1"/>
                </a:solidFill>
                <a:latin typeface="Segoe UI" panose="020B0502040204020203" pitchFamily="34" charset="0"/>
                <a:cs typeface="Segoe UI" panose="020B0502040204020203" pitchFamily="34" charset="0"/>
              </a:rPr>
              <a:t>Retry the request</a:t>
            </a:r>
          </a:p>
          <a:p>
            <a:pPr marL="228600" lvl="1"/>
            <a:endParaRPr lang="en-US" sz="2800">
              <a:latin typeface="Segoe UI Semilight" panose="020B0402040204020203" pitchFamily="34" charset="0"/>
              <a:cs typeface="Segoe UI Semilight" panose="020B0402040204020203" pitchFamily="34" charset="0"/>
            </a:endParaRPr>
          </a:p>
          <a:p>
            <a:pPr marL="0" indent="0" fontAlgn="base">
              <a:buNone/>
            </a:pPr>
            <a:endParaRPr lang="en-US">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7289426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en-US"/>
              <a:t>Demo</a:t>
            </a:r>
          </a:p>
        </p:txBody>
      </p:sp>
      <p:sp>
        <p:nvSpPr>
          <p:cNvPr id="5" name="Rectangle 4">
            <a:extLst>
              <a:ext uri="{FF2B5EF4-FFF2-40B4-BE49-F238E27FC236}">
                <a16:creationId xmlns:a16="http://schemas.microsoft.com/office/drawing/2014/main" id="{00F46602-B06F-46C1-912D-C12271F48CF5}"/>
              </a:ext>
            </a:extLst>
          </p:cNvPr>
          <p:cNvSpPr/>
          <p:nvPr/>
        </p:nvSpPr>
        <p:spPr>
          <a:xfrm>
            <a:off x="5223441" y="3181192"/>
            <a:ext cx="6375955" cy="523220"/>
          </a:xfrm>
          <a:prstGeom prst="rect">
            <a:avLst/>
          </a:prstGeom>
        </p:spPr>
        <p:txBody>
          <a:bodyPr wrap="square">
            <a:spAutoFit/>
          </a:bodyPr>
          <a:lstStyle/>
          <a:p>
            <a:pPr defTabSz="932742">
              <a:spcBef>
                <a:spcPct val="20000"/>
              </a:spcBef>
              <a:buSzPct val="90000"/>
            </a:pPr>
            <a:r>
              <a:rPr lang="en-US" sz="2800">
                <a:gradFill>
                  <a:gsLst>
                    <a:gs pos="1250">
                      <a:schemeClr val="tx1"/>
                    </a:gs>
                    <a:gs pos="100000">
                      <a:schemeClr val="tx1"/>
                    </a:gs>
                  </a:gsLst>
                  <a:lin ang="5400000" scaled="0"/>
                </a:gradFill>
                <a:cs typeface="Segoe UI Semilight" panose="020B0402040204020203" pitchFamily="34" charset="0"/>
              </a:rPr>
              <a:t>Reducing traffic with batched requests</a:t>
            </a:r>
          </a:p>
        </p:txBody>
      </p:sp>
    </p:spTree>
    <p:extLst>
      <p:ext uri="{BB962C8B-B14F-4D97-AF65-F5344CB8AC3E}">
        <p14:creationId xmlns:p14="http://schemas.microsoft.com/office/powerpoint/2010/main" val="2689135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605221" y="3736522"/>
            <a:ext cx="9144000" cy="553998"/>
          </a:xfrm>
        </p:spPr>
        <p:txBody>
          <a:bodyPr/>
          <a:lstStyle/>
          <a:p>
            <a:r>
              <a:rPr lang="en-US"/>
              <a:t>Access user data with Microsoft Graph</a:t>
            </a:r>
          </a:p>
        </p:txBody>
      </p:sp>
    </p:spTree>
    <p:extLst>
      <p:ext uri="{BB962C8B-B14F-4D97-AF65-F5344CB8AC3E}">
        <p14:creationId xmlns:p14="http://schemas.microsoft.com/office/powerpoint/2010/main" val="346414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23B5A-52C1-462B-B86B-E754DE92756B}"/>
              </a:ext>
            </a:extLst>
          </p:cNvPr>
          <p:cNvSpPr>
            <a:spLocks noGrp="1"/>
          </p:cNvSpPr>
          <p:nvPr>
            <p:ph type="title"/>
          </p:nvPr>
        </p:nvSpPr>
        <p:spPr/>
        <p:txBody>
          <a:bodyPr/>
          <a:lstStyle/>
          <a:p>
            <a:r>
              <a:rPr lang="en-US">
                <a:cs typeface="Segoe UI"/>
              </a:rPr>
              <a:t>Work with users in Microsoft Graph</a:t>
            </a:r>
            <a:endParaRPr lang="en-US"/>
          </a:p>
        </p:txBody>
      </p:sp>
      <p:sp>
        <p:nvSpPr>
          <p:cNvPr id="3" name="Text Placeholder 2">
            <a:extLst>
              <a:ext uri="{FF2B5EF4-FFF2-40B4-BE49-F238E27FC236}">
                <a16:creationId xmlns:a16="http://schemas.microsoft.com/office/drawing/2014/main" id="{ACC76BF8-4AFC-4E20-9657-5FCAE804799E}"/>
              </a:ext>
            </a:extLst>
          </p:cNvPr>
          <p:cNvSpPr>
            <a:spLocks noGrp="1"/>
          </p:cNvSpPr>
          <p:nvPr>
            <p:ph type="body" sz="quarter" idx="10"/>
          </p:nvPr>
        </p:nvSpPr>
        <p:spPr>
          <a:xfrm>
            <a:off x="586390" y="1434370"/>
            <a:ext cx="11018520" cy="3213187"/>
          </a:xfrm>
        </p:spPr>
        <p:txBody>
          <a:bodyPr/>
          <a:lstStyle/>
          <a:p>
            <a:pPr fontAlgn="base"/>
            <a:r>
              <a:rPr lang="en-US">
                <a:latin typeface="Segoe UI" panose="020B0502040204020203" pitchFamily="34" charset="0"/>
                <a:cs typeface="Segoe UI" panose="020B0502040204020203" pitchFamily="34" charset="0"/>
              </a:rPr>
              <a:t>Access and manipulate user resources without having to perform additional calls, look up specific authentication information, and directly issue queries against other Microsoft Graph resources.</a:t>
            </a:r>
          </a:p>
          <a:p>
            <a:endParaRPr lang="en-US"/>
          </a:p>
          <a:p>
            <a:r>
              <a:rPr lang="en-US">
                <a:latin typeface="+mn-lt"/>
              </a:rPr>
              <a:t>Accessing users through Microsoft Graph:</a:t>
            </a:r>
          </a:p>
          <a:p>
            <a:pPr marL="457200" indent="-457200">
              <a:buFont typeface="Arial" panose="020B0604020202020204" pitchFamily="34" charset="0"/>
              <a:buChar char="•"/>
            </a:pPr>
            <a:r>
              <a:rPr lang="en-US" sz="2400">
                <a:latin typeface="+mn-lt"/>
              </a:rPr>
              <a:t>/users/{id | </a:t>
            </a:r>
            <a:r>
              <a:rPr lang="en-US" sz="2400" err="1">
                <a:latin typeface="+mn-lt"/>
              </a:rPr>
              <a:t>userPrincipalName</a:t>
            </a:r>
            <a:r>
              <a:rPr lang="en-US" sz="2400">
                <a:latin typeface="+mn-lt"/>
              </a:rPr>
              <a:t>}</a:t>
            </a:r>
          </a:p>
          <a:p>
            <a:pPr marL="457200" indent="-457200">
              <a:buFont typeface="Arial" panose="020B0604020202020204" pitchFamily="34" charset="0"/>
              <a:buChar char="•"/>
            </a:pPr>
            <a:r>
              <a:rPr lang="en-US" sz="2400">
                <a:latin typeface="+mn-lt"/>
              </a:rPr>
              <a:t>/me</a:t>
            </a:r>
          </a:p>
        </p:txBody>
      </p:sp>
    </p:spTree>
    <p:extLst>
      <p:ext uri="{BB962C8B-B14F-4D97-AF65-F5344CB8AC3E}">
        <p14:creationId xmlns:p14="http://schemas.microsoft.com/office/powerpoint/2010/main" val="38283498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553998"/>
          </a:xfrm>
        </p:spPr>
        <p:txBody>
          <a:bodyPr/>
          <a:lstStyle/>
          <a:p>
            <a:r>
              <a:rPr lang="en-US"/>
              <a:t>Get information about users</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nvGraphicFramePr>
        <p:xfrm>
          <a:off x="528721" y="1156595"/>
          <a:ext cx="11134558" cy="4965220"/>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en-US"/>
                        <a:t>Task</a:t>
                      </a:r>
                    </a:p>
                  </a:txBody>
                  <a:tcPr/>
                </a:tc>
                <a:tc>
                  <a:txBody>
                    <a:bodyPr/>
                    <a:lstStyle/>
                    <a:p>
                      <a:r>
                        <a:rPr lang="en-US"/>
                        <a:t>HTTP Request</a:t>
                      </a:r>
                    </a:p>
                  </a:txBody>
                  <a:tcPr/>
                </a:tc>
                <a:extLst>
                  <a:ext uri="{0D108BD9-81ED-4DB2-BD59-A6C34878D82A}">
                    <a16:rowId xmlns:a16="http://schemas.microsoft.com/office/drawing/2014/main" val="368604852"/>
                  </a:ext>
                </a:extLst>
              </a:tr>
              <a:tr h="993044">
                <a:tc>
                  <a:txBody>
                    <a:bodyPr/>
                    <a:lstStyle/>
                    <a:p>
                      <a:r>
                        <a:rPr lang="en-US"/>
                        <a:t>Get a list of users in the organization</a:t>
                      </a:r>
                    </a:p>
                  </a:txBody>
                  <a:tcPr/>
                </a:tc>
                <a:tc>
                  <a:txBody>
                    <a:bodyPr/>
                    <a:lstStyle/>
                    <a:p>
                      <a:r>
                        <a:rPr lang="en-US" sz="1800">
                          <a:solidFill>
                            <a:srgbClr val="0000FF"/>
                          </a:solidFill>
                          <a:latin typeface="Lucida Console" panose="020B0609040504020204" pitchFamily="49" charset="0"/>
                        </a:rPr>
                        <a:t>GET</a:t>
                      </a:r>
                      <a:r>
                        <a:rPr lang="en-US" sz="1800">
                          <a:solidFill>
                            <a:prstClr val="black"/>
                          </a:solidFill>
                          <a:latin typeface="Lucida Console" panose="020B0609040504020204" pitchFamily="49" charset="0"/>
                        </a:rPr>
                        <a:t> </a:t>
                      </a:r>
                      <a:r>
                        <a:rPr lang="en-US" sz="1800">
                          <a:solidFill>
                            <a:srgbClr val="8A2BE2"/>
                          </a:solidFill>
                          <a:latin typeface="Lucida Console" panose="020B0609040504020204" pitchFamily="49" charset="0"/>
                        </a:rPr>
                        <a:t>/users </a:t>
                      </a:r>
                    </a:p>
                  </a:txBody>
                  <a:tcPr/>
                </a:tc>
                <a:extLst>
                  <a:ext uri="{0D108BD9-81ED-4DB2-BD59-A6C34878D82A}">
                    <a16:rowId xmlns:a16="http://schemas.microsoft.com/office/drawing/2014/main" val="4184254550"/>
                  </a:ext>
                </a:extLst>
              </a:tr>
              <a:tr h="993044">
                <a:tc>
                  <a:txBody>
                    <a:bodyPr/>
                    <a:lstStyle/>
                    <a:p>
                      <a:r>
                        <a:rPr lang="en-US"/>
                        <a:t>Get the user’s profile photo</a:t>
                      </a:r>
                    </a:p>
                  </a:txBody>
                  <a:tcPr/>
                </a:tc>
                <a:tc>
                  <a:txBody>
                    <a:bodyPr/>
                    <a:lstStyle/>
                    <a:p>
                      <a:r>
                        <a:rPr lang="en-US" sz="1800">
                          <a:solidFill>
                            <a:srgbClr val="0000FF"/>
                          </a:solidFill>
                          <a:latin typeface="Lucida Console" panose="020B0609040504020204" pitchFamily="49" charset="0"/>
                        </a:rPr>
                        <a:t>GET /me/photo/$value</a:t>
                      </a:r>
                    </a:p>
                    <a:p>
                      <a:r>
                        <a:rPr lang="en-US" sz="1800">
                          <a:solidFill>
                            <a:srgbClr val="0000FF"/>
                          </a:solidFill>
                          <a:latin typeface="Lucida Console" panose="020B0609040504020204" pitchFamily="49" charset="0"/>
                        </a:rPr>
                        <a:t>GET /users/{id | </a:t>
                      </a:r>
                      <a:r>
                        <a:rPr lang="en-US" sz="1800" err="1">
                          <a:solidFill>
                            <a:srgbClr val="0000FF"/>
                          </a:solidFill>
                          <a:latin typeface="Lucida Console" panose="020B0609040504020204" pitchFamily="49" charset="0"/>
                        </a:rPr>
                        <a:t>userPrincipalName</a:t>
                      </a:r>
                      <a:r>
                        <a:rPr lang="en-US" sz="1800">
                          <a:solidFill>
                            <a:srgbClr val="0000FF"/>
                          </a:solidFill>
                          <a:latin typeface="Lucida Console" panose="020B0609040504020204" pitchFamily="49" charset="0"/>
                        </a:rPr>
                        <a:t>}/photo/$value</a:t>
                      </a:r>
                    </a:p>
                  </a:txBody>
                  <a:tcPr/>
                </a:tc>
                <a:extLst>
                  <a:ext uri="{0D108BD9-81ED-4DB2-BD59-A6C34878D82A}">
                    <a16:rowId xmlns:a16="http://schemas.microsoft.com/office/drawing/2014/main" val="3174823254"/>
                  </a:ext>
                </a:extLst>
              </a:tr>
              <a:tr h="993044">
                <a:tc>
                  <a:txBody>
                    <a:bodyPr/>
                    <a:lstStyle/>
                    <a:p>
                      <a:r>
                        <a:rPr lang="en-US"/>
                        <a:t>Get metadata about the profile photo</a:t>
                      </a:r>
                    </a:p>
                  </a:txBody>
                  <a:tcPr/>
                </a:tc>
                <a:tc>
                  <a:txBody>
                    <a:bodyPr/>
                    <a:lstStyle/>
                    <a:p>
                      <a:r>
                        <a:rPr lang="en-US" sz="1800">
                          <a:solidFill>
                            <a:srgbClr val="0000FF"/>
                          </a:solidFill>
                          <a:latin typeface="Lucida Console" panose="020B0609040504020204" pitchFamily="49" charset="0"/>
                        </a:rPr>
                        <a:t>GET /me/photo</a:t>
                      </a:r>
                    </a:p>
                    <a:p>
                      <a:r>
                        <a:rPr lang="en-US" sz="1800">
                          <a:solidFill>
                            <a:srgbClr val="0000FF"/>
                          </a:solidFill>
                          <a:latin typeface="Lucida Console" panose="020B0609040504020204" pitchFamily="49" charset="0"/>
                        </a:rPr>
                        <a:t>GET /users/{id | </a:t>
                      </a:r>
                      <a:r>
                        <a:rPr lang="en-US" sz="1800" err="1">
                          <a:solidFill>
                            <a:srgbClr val="0000FF"/>
                          </a:solidFill>
                          <a:latin typeface="Lucida Console" panose="020B0609040504020204" pitchFamily="49" charset="0"/>
                        </a:rPr>
                        <a:t>userPrincipalName</a:t>
                      </a:r>
                      <a:r>
                        <a:rPr lang="en-US" sz="1800">
                          <a:solidFill>
                            <a:srgbClr val="0000FF"/>
                          </a:solidFill>
                          <a:latin typeface="Lucida Console" panose="020B0609040504020204" pitchFamily="49" charset="0"/>
                        </a:rPr>
                        <a:t>}/photo</a:t>
                      </a:r>
                    </a:p>
                  </a:txBody>
                  <a:tcPr/>
                </a:tc>
                <a:extLst>
                  <a:ext uri="{0D108BD9-81ED-4DB2-BD59-A6C34878D82A}">
                    <a16:rowId xmlns:a16="http://schemas.microsoft.com/office/drawing/2014/main" val="333830093"/>
                  </a:ext>
                </a:extLst>
              </a:tr>
              <a:tr h="993044">
                <a:tc>
                  <a:txBody>
                    <a:bodyPr/>
                    <a:lstStyle/>
                    <a:p>
                      <a:r>
                        <a:rPr lang="en-US"/>
                        <a:t>Get the user’s manager profile</a:t>
                      </a:r>
                    </a:p>
                  </a:txBody>
                  <a:tcPr/>
                </a:tc>
                <a:tc>
                  <a:txBody>
                    <a:bodyPr/>
                    <a:lstStyle/>
                    <a:p>
                      <a:r>
                        <a:rPr lang="en-US" sz="1800">
                          <a:solidFill>
                            <a:srgbClr val="0000FF"/>
                          </a:solidFill>
                          <a:latin typeface="Lucida Console" panose="020B0609040504020204" pitchFamily="49" charset="0"/>
                        </a:rPr>
                        <a:t>GET /me/manager </a:t>
                      </a:r>
                    </a:p>
                    <a:p>
                      <a:r>
                        <a:rPr lang="en-US" sz="1800">
                          <a:solidFill>
                            <a:srgbClr val="0000FF"/>
                          </a:solidFill>
                          <a:latin typeface="Lucida Console" panose="020B0609040504020204" pitchFamily="49" charset="0"/>
                        </a:rPr>
                        <a:t>GET /users/{id | </a:t>
                      </a:r>
                      <a:r>
                        <a:rPr lang="en-US" sz="1800" err="1">
                          <a:solidFill>
                            <a:srgbClr val="0000FF"/>
                          </a:solidFill>
                          <a:latin typeface="Lucida Console" panose="020B0609040504020204" pitchFamily="49" charset="0"/>
                        </a:rPr>
                        <a:t>userPrincipalName</a:t>
                      </a:r>
                      <a:r>
                        <a:rPr lang="en-US" sz="1800">
                          <a:solidFill>
                            <a:srgbClr val="0000FF"/>
                          </a:solidFill>
                          <a:latin typeface="Lucida Console" panose="020B0609040504020204" pitchFamily="49" charset="0"/>
                        </a:rPr>
                        <a:t>}/manager</a:t>
                      </a:r>
                      <a:endParaRPr lang="en-US"/>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369332"/>
          </a:xfrm>
          <a:prstGeom prst="rect">
            <a:avLst/>
          </a:prstGeom>
        </p:spPr>
        <p:txBody>
          <a:bodyPr wrap="square">
            <a:spAutoFit/>
          </a:bodyPr>
          <a:lstStyle/>
          <a:p>
            <a:endParaRPr lang="en-US"/>
          </a:p>
        </p:txBody>
      </p:sp>
    </p:spTree>
    <p:extLst>
      <p:ext uri="{BB962C8B-B14F-4D97-AF65-F5344CB8AC3E}">
        <p14:creationId xmlns:p14="http://schemas.microsoft.com/office/powerpoint/2010/main" val="408440965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en-US"/>
              <a:t>Demo</a:t>
            </a:r>
          </a:p>
        </p:txBody>
      </p:sp>
      <p:sp>
        <p:nvSpPr>
          <p:cNvPr id="3" name="Rectangle 2">
            <a:extLst>
              <a:ext uri="{FF2B5EF4-FFF2-40B4-BE49-F238E27FC236}">
                <a16:creationId xmlns:a16="http://schemas.microsoft.com/office/drawing/2014/main" id="{16C08444-E6F2-449B-BB1E-E74E930E7301}"/>
              </a:ext>
            </a:extLst>
          </p:cNvPr>
          <p:cNvSpPr/>
          <p:nvPr/>
        </p:nvSpPr>
        <p:spPr>
          <a:xfrm>
            <a:off x="5171090" y="2951946"/>
            <a:ext cx="4305876" cy="954107"/>
          </a:xfrm>
          <a:prstGeom prst="rect">
            <a:avLst/>
          </a:prstGeom>
        </p:spPr>
        <p:txBody>
          <a:bodyPr wrap="square">
            <a:spAutoFit/>
          </a:bodyPr>
          <a:lstStyle/>
          <a:p>
            <a:pPr defTabSz="932742">
              <a:spcBef>
                <a:spcPct val="20000"/>
              </a:spcBef>
              <a:buSzPct val="90000"/>
            </a:pPr>
            <a:r>
              <a:rPr lang="en-US" sz="2800">
                <a:gradFill>
                  <a:gsLst>
                    <a:gs pos="1250">
                      <a:schemeClr val="tx1"/>
                    </a:gs>
                    <a:gs pos="100000">
                      <a:schemeClr val="tx1"/>
                    </a:gs>
                  </a:gsLst>
                  <a:lin ang="5400000" scaled="0"/>
                </a:gradFill>
                <a:cs typeface="Segoe UI Semilight" panose="020B0402040204020203" pitchFamily="34" charset="0"/>
              </a:rPr>
              <a:t>Querying user data from the Microsoft Graph</a:t>
            </a:r>
          </a:p>
        </p:txBody>
      </p:sp>
    </p:spTree>
    <p:extLst>
      <p:ext uri="{BB962C8B-B14F-4D97-AF65-F5344CB8AC3E}">
        <p14:creationId xmlns:p14="http://schemas.microsoft.com/office/powerpoint/2010/main" val="346429837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563179" y="3578867"/>
            <a:ext cx="9144000" cy="553998"/>
          </a:xfrm>
        </p:spPr>
        <p:txBody>
          <a:bodyPr/>
          <a:lstStyle/>
          <a:p>
            <a:r>
              <a:rPr lang="en-US"/>
              <a:t>Access files with Microsoft Graph</a:t>
            </a:r>
          </a:p>
        </p:txBody>
      </p:sp>
    </p:spTree>
    <p:extLst>
      <p:ext uri="{BB962C8B-B14F-4D97-AF65-F5344CB8AC3E}">
        <p14:creationId xmlns:p14="http://schemas.microsoft.com/office/powerpoint/2010/main" val="416158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en-US"/>
              <a:t>Work with files in Microsoft Graph</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163943"/>
          </a:xfrm>
        </p:spPr>
        <p:txBody>
          <a:bodyPr/>
          <a:lstStyle/>
          <a:p>
            <a:pPr>
              <a:buFont typeface="Arial" panose="020B0604020202020204" pitchFamily="34" charset="0"/>
              <a:buChar char="•"/>
            </a:pPr>
            <a:r>
              <a:rPr lang="en-US">
                <a:latin typeface="Segoe UI" panose="020B0502040204020203" pitchFamily="34" charset="0"/>
                <a:cs typeface="Segoe UI" panose="020B0502040204020203" pitchFamily="34" charset="0"/>
              </a:rPr>
              <a:t>Microsoft Graph exposes two resource types for working with files:</a:t>
            </a:r>
          </a:p>
          <a:p>
            <a:pPr lvl="1">
              <a:buFont typeface="Arial" panose="020B0604020202020204" pitchFamily="34" charset="0"/>
              <a:buChar char="•"/>
            </a:pPr>
            <a:r>
              <a:rPr lang="en-US" sz="2400">
                <a:latin typeface="Segoe UI" panose="020B0502040204020203" pitchFamily="34" charset="0"/>
                <a:cs typeface="Segoe UI" panose="020B0502040204020203" pitchFamily="34" charset="0"/>
              </a:rPr>
              <a:t>Drive resource</a:t>
            </a:r>
          </a:p>
          <a:p>
            <a:pPr lvl="1">
              <a:buFont typeface="Arial" panose="020B0604020202020204" pitchFamily="34" charset="0"/>
              <a:buChar char="•"/>
            </a:pPr>
            <a:r>
              <a:rPr lang="en-US" sz="2400" err="1">
                <a:latin typeface="Segoe UI" panose="020B0502040204020203" pitchFamily="34" charset="0"/>
                <a:cs typeface="Segoe UI" panose="020B0502040204020203" pitchFamily="34" charset="0"/>
              </a:rPr>
              <a:t>DriveItem</a:t>
            </a:r>
            <a:r>
              <a:rPr lang="en-US" sz="2400">
                <a:latin typeface="Segoe UI" panose="020B0502040204020203" pitchFamily="34" charset="0"/>
                <a:cs typeface="Segoe UI" panose="020B0502040204020203" pitchFamily="34" charset="0"/>
              </a:rPr>
              <a:t> resource </a:t>
            </a:r>
          </a:p>
          <a:p>
            <a:pPr>
              <a:buFont typeface="Arial" panose="020B0604020202020204" pitchFamily="34" charset="0"/>
              <a:buChar char="•"/>
            </a:pPr>
            <a:r>
              <a:rPr lang="en-US">
                <a:latin typeface="Segoe UI" panose="020B0502040204020203" pitchFamily="34" charset="0"/>
                <a:cs typeface="Segoe UI" panose="020B0502040204020203" pitchFamily="34" charset="0"/>
              </a:rPr>
              <a:t>Drive and </a:t>
            </a:r>
            <a:r>
              <a:rPr lang="en-US" err="1">
                <a:latin typeface="Segoe UI" panose="020B0502040204020203" pitchFamily="34" charset="0"/>
                <a:cs typeface="Segoe UI" panose="020B0502040204020203" pitchFamily="34" charset="0"/>
              </a:rPr>
              <a:t>DriveItem</a:t>
            </a:r>
            <a:r>
              <a:rPr lang="en-US">
                <a:latin typeface="Segoe UI" panose="020B0502040204020203" pitchFamily="34" charset="0"/>
                <a:cs typeface="Segoe UI" panose="020B0502040204020203" pitchFamily="34" charset="0"/>
              </a:rPr>
              <a:t> resources expose data in three different ways: </a:t>
            </a:r>
          </a:p>
          <a:p>
            <a:pPr lvl="1">
              <a:buFont typeface="Arial" panose="020B0604020202020204" pitchFamily="34" charset="0"/>
              <a:buChar char="•"/>
            </a:pPr>
            <a:r>
              <a:rPr lang="en-US" sz="2400">
                <a:latin typeface="Segoe UI" panose="020B0502040204020203" pitchFamily="34" charset="0"/>
                <a:cs typeface="Segoe UI" panose="020B0502040204020203" pitchFamily="34" charset="0"/>
              </a:rPr>
              <a:t>Properties expose simple values.</a:t>
            </a:r>
          </a:p>
          <a:p>
            <a:pPr lvl="1">
              <a:buFont typeface="Arial" panose="020B0604020202020204" pitchFamily="34" charset="0"/>
              <a:buChar char="•"/>
            </a:pPr>
            <a:r>
              <a:rPr lang="en-US" sz="2400">
                <a:latin typeface="Segoe UI" panose="020B0502040204020203" pitchFamily="34" charset="0"/>
                <a:cs typeface="Segoe UI" panose="020B0502040204020203" pitchFamily="34" charset="0"/>
              </a:rPr>
              <a:t>Facets expose complex values.</a:t>
            </a:r>
          </a:p>
          <a:p>
            <a:pPr lvl="1">
              <a:buFont typeface="Arial" panose="020B0604020202020204" pitchFamily="34" charset="0"/>
              <a:buChar char="•"/>
            </a:pPr>
            <a:r>
              <a:rPr lang="en-US" sz="2400">
                <a:latin typeface="Segoe UI" panose="020B0502040204020203" pitchFamily="34" charset="0"/>
                <a:cs typeface="Segoe UI" panose="020B0502040204020203" pitchFamily="34" charset="0"/>
              </a:rPr>
              <a:t>References point to collections of other resources. </a:t>
            </a:r>
          </a:p>
        </p:txBody>
      </p:sp>
    </p:spTree>
    <p:extLst>
      <p:ext uri="{BB962C8B-B14F-4D97-AF65-F5344CB8AC3E}">
        <p14:creationId xmlns:p14="http://schemas.microsoft.com/office/powerpoint/2010/main" val="33293742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1325563"/>
          </a:xfrm>
        </p:spPr>
        <p:txBody>
          <a:bodyPr/>
          <a:lstStyle/>
          <a:p>
            <a:r>
              <a:rPr lang="en-US"/>
              <a:t>Get information about a Drive</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nvGraphicFramePr>
        <p:xfrm>
          <a:off x="528721" y="2260181"/>
          <a:ext cx="11134558" cy="4167852"/>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en-US"/>
                        <a:t>Task</a:t>
                      </a:r>
                    </a:p>
                  </a:txBody>
                  <a:tcPr/>
                </a:tc>
                <a:tc>
                  <a:txBody>
                    <a:bodyPr/>
                    <a:lstStyle/>
                    <a:p>
                      <a:r>
                        <a:rPr lang="en-US"/>
                        <a:t>HTTP Request</a:t>
                      </a:r>
                    </a:p>
                  </a:txBody>
                  <a:tcPr/>
                </a:tc>
                <a:extLst>
                  <a:ext uri="{0D108BD9-81ED-4DB2-BD59-A6C34878D82A}">
                    <a16:rowId xmlns:a16="http://schemas.microsoft.com/office/drawing/2014/main" val="368604852"/>
                  </a:ext>
                </a:extLst>
              </a:tr>
              <a:tr h="993044">
                <a:tc>
                  <a:txBody>
                    <a:bodyPr/>
                    <a:lstStyle/>
                    <a:p>
                      <a:r>
                        <a:rPr lang="en-US"/>
                        <a:t>Get information about a Drive</a:t>
                      </a:r>
                    </a:p>
                  </a:txBody>
                  <a:tcPr/>
                </a:tc>
                <a:tc>
                  <a:txBody>
                    <a:bodyPr/>
                    <a:lstStyle/>
                    <a:p>
                      <a:r>
                        <a:rPr lang="en-US" sz="1800">
                          <a:solidFill>
                            <a:srgbClr val="0000FF"/>
                          </a:solidFill>
                          <a:latin typeface="Lucida Console" panose="020B0609040504020204" pitchFamily="49" charset="0"/>
                        </a:rPr>
                        <a:t>GET /me/drive</a:t>
                      </a:r>
                    </a:p>
                    <a:p>
                      <a:r>
                        <a:rPr lang="en-US" sz="1800">
                          <a:solidFill>
                            <a:srgbClr val="0000FF"/>
                          </a:solidFill>
                          <a:latin typeface="Lucida Console" panose="020B0609040504020204" pitchFamily="49" charset="0"/>
                        </a:rPr>
                        <a:t>GET /users/{id | </a:t>
                      </a:r>
                      <a:r>
                        <a:rPr lang="en-US" sz="1800" err="1">
                          <a:solidFill>
                            <a:srgbClr val="0000FF"/>
                          </a:solidFill>
                          <a:latin typeface="Lucida Console" panose="020B0609040504020204" pitchFamily="49" charset="0"/>
                        </a:rPr>
                        <a:t>UserPrincipalName</a:t>
                      </a:r>
                      <a:r>
                        <a:rPr lang="en-US" sz="1800">
                          <a:solidFill>
                            <a:srgbClr val="0000FF"/>
                          </a:solidFill>
                          <a:latin typeface="Lucida Console" panose="020B0609040504020204" pitchFamily="49" charset="0"/>
                        </a:rPr>
                        <a:t>} /drive</a:t>
                      </a:r>
                      <a:endParaRPr lang="en-US" sz="1800">
                        <a:solidFill>
                          <a:srgbClr val="8A2BE2"/>
                        </a:solidFill>
                        <a:latin typeface="Lucida Console" panose="020B0609040504020204" pitchFamily="49" charset="0"/>
                      </a:endParaRPr>
                    </a:p>
                    <a:p>
                      <a:endParaRPr lang="en-US"/>
                    </a:p>
                  </a:txBody>
                  <a:tcPr/>
                </a:tc>
                <a:extLst>
                  <a:ext uri="{0D108BD9-81ED-4DB2-BD59-A6C34878D82A}">
                    <a16:rowId xmlns:a16="http://schemas.microsoft.com/office/drawing/2014/main" val="4184254550"/>
                  </a:ext>
                </a:extLst>
              </a:tr>
              <a:tr h="993044">
                <a:tc>
                  <a:txBody>
                    <a:bodyPr/>
                    <a:lstStyle/>
                    <a:p>
                      <a:r>
                        <a:rPr lang="en-US"/>
                        <a:t>Get a list of items in a Drive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0000FF"/>
                          </a:solidFill>
                          <a:latin typeface="Lucida Console" panose="020B0609040504020204" pitchFamily="49" charset="0"/>
                        </a:rPr>
                        <a:t>GET /me/drive/root/children</a:t>
                      </a:r>
                    </a:p>
                    <a:p>
                      <a:endParaRPr lang="en-US"/>
                    </a:p>
                  </a:txBody>
                  <a:tcPr/>
                </a:tc>
                <a:extLst>
                  <a:ext uri="{0D108BD9-81ED-4DB2-BD59-A6C34878D82A}">
                    <a16:rowId xmlns:a16="http://schemas.microsoft.com/office/drawing/2014/main" val="3174823254"/>
                  </a:ext>
                </a:extLst>
              </a:tr>
              <a:tr h="993044">
                <a:tc>
                  <a:txBody>
                    <a:bodyPr/>
                    <a:lstStyle/>
                    <a:p>
                      <a:r>
                        <a:rPr lang="en-US"/>
                        <a:t>Get the list of trending items around the signed-in user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0000FF"/>
                          </a:solidFill>
                          <a:latin typeface="Lucida Console" panose="020B0609040504020204" pitchFamily="49" charset="0"/>
                        </a:rPr>
                        <a:t>GET /me/drive/recent</a:t>
                      </a:r>
                    </a:p>
                    <a:p>
                      <a:endParaRPr lang="en-US"/>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646331"/>
          </a:xfrm>
          <a:prstGeom prst="rect">
            <a:avLst/>
          </a:prstGeom>
        </p:spPr>
        <p:txBody>
          <a:bodyPr wrap="square">
            <a:spAutoFit/>
          </a:bodyPr>
          <a:lstStyle/>
          <a:p>
            <a:r>
              <a:rPr lang="en-US"/>
              <a:t>A Drive is the top-level container for a file system, such as OneDrive or SharePoint document libraries. Developers can use Microsoft Graph to retrieve the </a:t>
            </a:r>
            <a:r>
              <a:rPr lang="en-US" b="1"/>
              <a:t>properties</a:t>
            </a:r>
            <a:r>
              <a:rPr lang="en-US"/>
              <a:t> and </a:t>
            </a:r>
            <a:r>
              <a:rPr lang="en-US" b="1"/>
              <a:t>relationships</a:t>
            </a:r>
            <a:r>
              <a:rPr lang="en-US"/>
              <a:t> of a Drive resource. </a:t>
            </a:r>
          </a:p>
        </p:txBody>
      </p:sp>
    </p:spTree>
    <p:extLst>
      <p:ext uri="{BB962C8B-B14F-4D97-AF65-F5344CB8AC3E}">
        <p14:creationId xmlns:p14="http://schemas.microsoft.com/office/powerpoint/2010/main" val="66698952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AABE1-7AE6-41C9-8944-556BBB7CD48F}"/>
              </a:ext>
            </a:extLst>
          </p:cNvPr>
          <p:cNvSpPr>
            <a:spLocks noGrp="1"/>
          </p:cNvSpPr>
          <p:nvPr>
            <p:ph type="title"/>
          </p:nvPr>
        </p:nvSpPr>
        <p:spPr>
          <a:xfrm>
            <a:off x="588263" y="457200"/>
            <a:ext cx="11018520" cy="553998"/>
          </a:xfrm>
        </p:spPr>
        <p:txBody>
          <a:bodyPr>
            <a:normAutofit/>
          </a:bodyPr>
          <a:lstStyle/>
          <a:p>
            <a:r>
              <a:rPr lang="en-US"/>
              <a:t>Download files</a:t>
            </a:r>
          </a:p>
        </p:txBody>
      </p:sp>
      <p:sp>
        <p:nvSpPr>
          <p:cNvPr id="3" name="Text Placeholder 2">
            <a:extLst>
              <a:ext uri="{FF2B5EF4-FFF2-40B4-BE49-F238E27FC236}">
                <a16:creationId xmlns:a16="http://schemas.microsoft.com/office/drawing/2014/main" id="{FC851A10-CB17-48FB-B78E-486182E94D31}"/>
              </a:ext>
            </a:extLst>
          </p:cNvPr>
          <p:cNvSpPr>
            <a:spLocks noGrp="1"/>
          </p:cNvSpPr>
          <p:nvPr>
            <p:ph type="body" sz="quarter" idx="10"/>
          </p:nvPr>
        </p:nvSpPr>
        <p:spPr>
          <a:xfrm>
            <a:off x="584200" y="1435497"/>
            <a:ext cx="11018520" cy="2930033"/>
          </a:xfrm>
        </p:spPr>
        <p:txBody>
          <a:bodyPr/>
          <a:lstStyle/>
          <a:p>
            <a:pPr marL="0" indent="0">
              <a:buNone/>
            </a:pPr>
            <a:r>
              <a:rPr lang="en-US"/>
              <a:t>Developers can use Microsoft Graph to download the contents of the primary stream (file) of a </a:t>
            </a:r>
            <a:r>
              <a:rPr lang="en-US" err="1"/>
              <a:t>DriveItem</a:t>
            </a:r>
            <a:r>
              <a:rPr lang="en-US"/>
              <a:t>. </a:t>
            </a:r>
          </a:p>
          <a:p>
            <a:pPr marL="0" indent="0">
              <a:buNone/>
            </a:pPr>
            <a:endParaRPr lang="en-US"/>
          </a:p>
          <a:p>
            <a:pPr marL="0" indent="0">
              <a:buNone/>
            </a:pPr>
            <a:r>
              <a:rPr lang="en-US"/>
              <a:t>Only </a:t>
            </a:r>
            <a:r>
              <a:rPr lang="en-US" err="1"/>
              <a:t>driveItems</a:t>
            </a:r>
            <a:r>
              <a:rPr lang="en-US"/>
              <a:t> with the </a:t>
            </a:r>
            <a:r>
              <a:rPr lang="en-US" b="1"/>
              <a:t>file</a:t>
            </a:r>
            <a:r>
              <a:rPr lang="en-US"/>
              <a:t> property can be downloaded.</a:t>
            </a:r>
          </a:p>
          <a:p>
            <a:pPr marL="0" indent="0">
              <a:buNone/>
            </a:pPr>
            <a:r>
              <a:rPr lang="en-US"/>
              <a:t>HTTP request</a:t>
            </a:r>
          </a:p>
          <a:p>
            <a:pPr marL="0" indent="0">
              <a:buNone/>
            </a:pPr>
            <a:endParaRPr lang="en-US"/>
          </a:p>
        </p:txBody>
      </p:sp>
      <p:sp>
        <p:nvSpPr>
          <p:cNvPr id="4" name="Rectangle 3">
            <a:extLst>
              <a:ext uri="{FF2B5EF4-FFF2-40B4-BE49-F238E27FC236}">
                <a16:creationId xmlns:a16="http://schemas.microsoft.com/office/drawing/2014/main" id="{F0BDBAF7-5A6B-45F5-9F21-6A86D7250894}"/>
              </a:ext>
            </a:extLst>
          </p:cNvPr>
          <p:cNvSpPr/>
          <p:nvPr/>
        </p:nvSpPr>
        <p:spPr>
          <a:xfrm>
            <a:off x="917436" y="3965420"/>
            <a:ext cx="6336160" cy="400110"/>
          </a:xfrm>
          <a:prstGeom prst="rect">
            <a:avLst/>
          </a:prstGeom>
          <a:solidFill>
            <a:schemeClr val="bg1">
              <a:lumMod val="85000"/>
            </a:schemeClr>
          </a:solidFill>
        </p:spPr>
        <p:txBody>
          <a:bodyPr wrap="square">
            <a:spAutoFit/>
          </a:bodyPr>
          <a:lstStyle/>
          <a:p>
            <a:r>
              <a:rPr lang="en-US" sz="2000">
                <a:solidFill>
                  <a:srgbClr val="0000FF"/>
                </a:solidFill>
                <a:latin typeface="Lucida Console" panose="020B0609040504020204" pitchFamily="49" charset="0"/>
              </a:rPr>
              <a:t>GET /me/drive/items/{item-id}/content</a:t>
            </a:r>
          </a:p>
        </p:txBody>
      </p:sp>
    </p:spTree>
    <p:extLst>
      <p:ext uri="{BB962C8B-B14F-4D97-AF65-F5344CB8AC3E}">
        <p14:creationId xmlns:p14="http://schemas.microsoft.com/office/powerpoint/2010/main" val="21614262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97C25-C2AE-4B6A-AE38-2C2973DB30ED}"/>
              </a:ext>
            </a:extLst>
          </p:cNvPr>
          <p:cNvSpPr>
            <a:spLocks noGrp="1"/>
          </p:cNvSpPr>
          <p:nvPr>
            <p:ph type="title"/>
          </p:nvPr>
        </p:nvSpPr>
        <p:spPr/>
        <p:txBody>
          <a:bodyPr/>
          <a:lstStyle/>
          <a:p>
            <a:r>
              <a:rPr lang="en-US"/>
              <a:t>What is Microsoft Graph?</a:t>
            </a:r>
          </a:p>
        </p:txBody>
      </p:sp>
      <p:sp>
        <p:nvSpPr>
          <p:cNvPr id="3" name="Text Placeholder 2">
            <a:extLst>
              <a:ext uri="{FF2B5EF4-FFF2-40B4-BE49-F238E27FC236}">
                <a16:creationId xmlns:a16="http://schemas.microsoft.com/office/drawing/2014/main" id="{DDEF865E-0E64-47E0-BF5A-02DEBD83BCD4}"/>
              </a:ext>
            </a:extLst>
          </p:cNvPr>
          <p:cNvSpPr>
            <a:spLocks noGrp="1"/>
          </p:cNvSpPr>
          <p:nvPr>
            <p:ph type="body" sz="quarter" idx="10"/>
          </p:nvPr>
        </p:nvSpPr>
        <p:spPr>
          <a:xfrm>
            <a:off x="655844" y="1572974"/>
            <a:ext cx="4513056" cy="4456605"/>
          </a:xfrm>
        </p:spPr>
        <p:txBody>
          <a:bodyPr/>
          <a:lstStyle/>
          <a:p>
            <a:r>
              <a:rPr lang="en-US">
                <a:latin typeface="+mn-lt"/>
              </a:rPr>
              <a:t>Microsoft Graph is a RESTful web API that enables you to access Microsoft cloud service resources. </a:t>
            </a:r>
          </a:p>
          <a:p>
            <a:r>
              <a:rPr lang="en-US">
                <a:latin typeface="+mn-lt"/>
              </a:rPr>
              <a:t>Three main components: </a:t>
            </a:r>
          </a:p>
          <a:p>
            <a:pPr marL="457200" lvl="1" indent="-228600">
              <a:buFont typeface="Wingdings" panose="05000000000000000000" pitchFamily="2" charset="2"/>
              <a:buChar char=""/>
            </a:pPr>
            <a:r>
              <a:rPr lang="en-US" sz="2400"/>
              <a:t>The Microsoft Graph API.</a:t>
            </a:r>
          </a:p>
          <a:p>
            <a:pPr marL="457200" lvl="1" indent="-228600">
              <a:buFont typeface="Wingdings" panose="05000000000000000000" pitchFamily="2" charset="2"/>
              <a:buChar char=""/>
            </a:pPr>
            <a:r>
              <a:rPr lang="en-US" sz="2400"/>
              <a:t>Microsoft Graph data connect.</a:t>
            </a:r>
          </a:p>
          <a:p>
            <a:pPr marL="457200" lvl="1" indent="-228600">
              <a:buFont typeface="Wingdings" panose="05000000000000000000" pitchFamily="2" charset="2"/>
              <a:buChar char=""/>
            </a:pPr>
            <a:r>
              <a:rPr lang="en-US" sz="2400"/>
              <a:t>Microsoft Graph connectors. </a:t>
            </a:r>
          </a:p>
          <a:p>
            <a:endParaRPr lang="en-US"/>
          </a:p>
        </p:txBody>
      </p:sp>
      <p:pic>
        <p:nvPicPr>
          <p:cNvPr id="4" name="Picture 3" descr="Microsoft Graph, Microsoft Graph data connect, and Microsoft Graph connectors enable extending Microsoft 365 experiences and building intelligent apps.">
            <a:extLst>
              <a:ext uri="{FF2B5EF4-FFF2-40B4-BE49-F238E27FC236}">
                <a16:creationId xmlns:a16="http://schemas.microsoft.com/office/drawing/2014/main" id="{7D98459A-7DF6-402E-9EAD-E230FF1C704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589608" y="1689902"/>
            <a:ext cx="5852988" cy="3586973"/>
          </a:xfrm>
          <a:prstGeom prst="rect">
            <a:avLst/>
          </a:prstGeom>
          <a:noFill/>
          <a:ln>
            <a:noFill/>
          </a:ln>
        </p:spPr>
      </p:pic>
    </p:spTree>
    <p:extLst>
      <p:ext uri="{BB962C8B-B14F-4D97-AF65-F5344CB8AC3E}">
        <p14:creationId xmlns:p14="http://schemas.microsoft.com/office/powerpoint/2010/main" val="303369371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D6B2-617A-4847-A106-494CB8DB73F2}"/>
              </a:ext>
            </a:extLst>
          </p:cNvPr>
          <p:cNvSpPr>
            <a:spLocks noGrp="1"/>
          </p:cNvSpPr>
          <p:nvPr>
            <p:ph type="title"/>
          </p:nvPr>
        </p:nvSpPr>
        <p:spPr>
          <a:xfrm>
            <a:off x="588263" y="457200"/>
            <a:ext cx="11018520" cy="553998"/>
          </a:xfrm>
        </p:spPr>
        <p:txBody>
          <a:bodyPr>
            <a:normAutofit/>
          </a:bodyPr>
          <a:lstStyle/>
          <a:p>
            <a:r>
              <a:rPr lang="en-US"/>
              <a:t>Upload a large file</a:t>
            </a:r>
          </a:p>
        </p:txBody>
      </p:sp>
      <p:sp>
        <p:nvSpPr>
          <p:cNvPr id="3" name="Text Placeholder 2">
            <a:extLst>
              <a:ext uri="{FF2B5EF4-FFF2-40B4-BE49-F238E27FC236}">
                <a16:creationId xmlns:a16="http://schemas.microsoft.com/office/drawing/2014/main" id="{6190D04F-637A-439D-864F-E11F29B3AD51}"/>
              </a:ext>
            </a:extLst>
          </p:cNvPr>
          <p:cNvSpPr>
            <a:spLocks noGrp="1"/>
          </p:cNvSpPr>
          <p:nvPr>
            <p:ph type="body" sz="quarter" idx="10"/>
          </p:nvPr>
        </p:nvSpPr>
        <p:spPr>
          <a:xfrm>
            <a:off x="584200" y="1435497"/>
            <a:ext cx="11018520" cy="2499146"/>
          </a:xfrm>
        </p:spPr>
        <p:txBody>
          <a:bodyPr/>
          <a:lstStyle/>
          <a:p>
            <a:pPr marL="0" indent="0">
              <a:buNone/>
            </a:pPr>
            <a:r>
              <a:rPr lang="en-US"/>
              <a:t>To upload a file using an upload session, there are two steps:</a:t>
            </a:r>
          </a:p>
          <a:p>
            <a:pPr marL="514350" indent="-514350">
              <a:buFont typeface="+mj-lt"/>
              <a:buAutoNum type="arabicPeriod"/>
            </a:pPr>
            <a:r>
              <a:rPr lang="en-US"/>
              <a:t>Create an upload session.</a:t>
            </a:r>
          </a:p>
          <a:p>
            <a:pPr marL="514350" indent="-514350">
              <a:buFont typeface="+mj-lt"/>
              <a:buAutoNum type="arabicPeriod"/>
            </a:pPr>
            <a:r>
              <a:rPr lang="en-US"/>
              <a:t>Upload bytes to the upload session.</a:t>
            </a:r>
          </a:p>
          <a:p>
            <a:pPr marL="514350" indent="-514350">
              <a:buFont typeface="+mj-lt"/>
              <a:buAutoNum type="arabicPeriod"/>
            </a:pPr>
            <a:endParaRPr lang="en-US"/>
          </a:p>
          <a:p>
            <a:pPr marL="0" indent="0">
              <a:buNone/>
            </a:pPr>
            <a:r>
              <a:rPr lang="en-US"/>
              <a:t>HTTP request:</a:t>
            </a:r>
          </a:p>
        </p:txBody>
      </p:sp>
      <p:sp>
        <p:nvSpPr>
          <p:cNvPr id="5" name="Rectangle 4">
            <a:extLst>
              <a:ext uri="{FF2B5EF4-FFF2-40B4-BE49-F238E27FC236}">
                <a16:creationId xmlns:a16="http://schemas.microsoft.com/office/drawing/2014/main" id="{32719506-F77B-4A04-BA03-52B59E3ACFFF}"/>
              </a:ext>
            </a:extLst>
          </p:cNvPr>
          <p:cNvSpPr/>
          <p:nvPr/>
        </p:nvSpPr>
        <p:spPr>
          <a:xfrm>
            <a:off x="584200" y="4059397"/>
            <a:ext cx="8660116" cy="400110"/>
          </a:xfrm>
          <a:prstGeom prst="rect">
            <a:avLst/>
          </a:prstGeom>
          <a:solidFill>
            <a:schemeClr val="bg1">
              <a:lumMod val="85000"/>
            </a:schemeClr>
          </a:solidFill>
        </p:spPr>
        <p:txBody>
          <a:bodyPr wrap="square">
            <a:spAutoFit/>
          </a:bodyPr>
          <a:lstStyle/>
          <a:p>
            <a:r>
              <a:rPr lang="en-US" sz="2000">
                <a:solidFill>
                  <a:srgbClr val="0000FF"/>
                </a:solidFill>
                <a:latin typeface="Lucida Console" panose="020B0609040504020204" pitchFamily="49" charset="0"/>
              </a:rPr>
              <a:t>POST /me/drive/root:/{item-path}:/</a:t>
            </a:r>
            <a:r>
              <a:rPr lang="en-US" sz="2000" err="1">
                <a:solidFill>
                  <a:srgbClr val="0000FF"/>
                </a:solidFill>
                <a:latin typeface="Lucida Console" panose="020B0609040504020204" pitchFamily="49" charset="0"/>
              </a:rPr>
              <a:t>creatUploadSession</a:t>
            </a:r>
            <a:endParaRPr lang="en-US" sz="2000">
              <a:solidFill>
                <a:srgbClr val="0000FF"/>
              </a:solidFill>
              <a:latin typeface="Lucida Console" panose="020B0609040504020204" pitchFamily="49" charset="0"/>
            </a:endParaRPr>
          </a:p>
        </p:txBody>
      </p:sp>
    </p:spTree>
    <p:extLst>
      <p:ext uri="{BB962C8B-B14F-4D97-AF65-F5344CB8AC3E}">
        <p14:creationId xmlns:p14="http://schemas.microsoft.com/office/powerpoint/2010/main" val="4110582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CB9AC-7797-4E96-B170-BEA79E6B25FC}"/>
              </a:ext>
            </a:extLst>
          </p:cNvPr>
          <p:cNvSpPr>
            <a:spLocks noGrp="1"/>
          </p:cNvSpPr>
          <p:nvPr>
            <p:ph type="title"/>
          </p:nvPr>
        </p:nvSpPr>
        <p:spPr>
          <a:xfrm>
            <a:off x="588263" y="457200"/>
            <a:ext cx="11018520" cy="1107996"/>
          </a:xfrm>
        </p:spPr>
        <p:txBody>
          <a:bodyPr>
            <a:normAutofit/>
          </a:bodyPr>
          <a:lstStyle/>
          <a:p>
            <a:r>
              <a:rPr lang="en-US"/>
              <a:t>Get a user object from an owner list in a group and retrieve that user's files</a:t>
            </a:r>
          </a:p>
        </p:txBody>
      </p:sp>
      <p:sp>
        <p:nvSpPr>
          <p:cNvPr id="3" name="Text Placeholder 2">
            <a:extLst>
              <a:ext uri="{FF2B5EF4-FFF2-40B4-BE49-F238E27FC236}">
                <a16:creationId xmlns:a16="http://schemas.microsoft.com/office/drawing/2014/main" id="{F34AE803-0C8D-4D5C-9C46-91D1EDAA2774}"/>
              </a:ext>
            </a:extLst>
          </p:cNvPr>
          <p:cNvSpPr>
            <a:spLocks noGrp="1"/>
          </p:cNvSpPr>
          <p:nvPr>
            <p:ph type="body" sz="quarter" idx="10"/>
          </p:nvPr>
        </p:nvSpPr>
        <p:spPr>
          <a:xfrm>
            <a:off x="584200" y="1520162"/>
            <a:ext cx="11018520" cy="4542782"/>
          </a:xfrm>
        </p:spPr>
        <p:txBody>
          <a:bodyPr/>
          <a:lstStyle/>
          <a:p>
            <a:pPr marL="0" indent="0">
              <a:buNone/>
            </a:pPr>
            <a:r>
              <a:rPr lang="en-US"/>
              <a:t>The following order is needed to traverse through Microsoft Graph based on this topic’s scenario:</a:t>
            </a:r>
          </a:p>
          <a:p>
            <a:pPr lvl="0"/>
            <a:r>
              <a:rPr lang="en-US" sz="2000"/>
              <a:t>Enumerate owners of the groups to get a user ID.</a:t>
            </a:r>
          </a:p>
          <a:p>
            <a:pPr lvl="0"/>
            <a:r>
              <a:rPr lang="en-US" sz="2000"/>
              <a:t>Grant the appropriate permissions for the list owner’s API call if necessary.</a:t>
            </a:r>
          </a:p>
          <a:p>
            <a:pPr lvl="0"/>
            <a:r>
              <a:rPr lang="en-US" sz="2000"/>
              <a:t>Get the user’s drive ID.</a:t>
            </a:r>
          </a:p>
          <a:p>
            <a:pPr lvl="0"/>
            <a:r>
              <a:rPr lang="en-US" sz="2000"/>
              <a:t>List the items in the user’s drive using the user ID and the drive ID returned from previous HTTP responses.</a:t>
            </a:r>
          </a:p>
          <a:p>
            <a:pPr marL="0" indent="0">
              <a:buNone/>
            </a:pPr>
            <a:endParaRPr lang="en-US"/>
          </a:p>
        </p:txBody>
      </p:sp>
    </p:spTree>
    <p:extLst>
      <p:ext uri="{BB962C8B-B14F-4D97-AF65-F5344CB8AC3E}">
        <p14:creationId xmlns:p14="http://schemas.microsoft.com/office/powerpoint/2010/main" val="376471112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710323" y="3873485"/>
            <a:ext cx="9144000" cy="553998"/>
          </a:xfrm>
        </p:spPr>
        <p:txBody>
          <a:bodyPr/>
          <a:lstStyle/>
          <a:p>
            <a:r>
              <a:rPr lang="en-US"/>
              <a:t>Manage a group lifecycle on Microsoft Graph</a:t>
            </a:r>
          </a:p>
        </p:txBody>
      </p:sp>
    </p:spTree>
    <p:extLst>
      <p:ext uri="{BB962C8B-B14F-4D97-AF65-F5344CB8AC3E}">
        <p14:creationId xmlns:p14="http://schemas.microsoft.com/office/powerpoint/2010/main" val="232814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6D7-F7D7-4AE0-82BD-19BCB8334AE1}"/>
              </a:ext>
            </a:extLst>
          </p:cNvPr>
          <p:cNvSpPr>
            <a:spLocks noGrp="1"/>
          </p:cNvSpPr>
          <p:nvPr>
            <p:ph type="title"/>
          </p:nvPr>
        </p:nvSpPr>
        <p:spPr>
          <a:xfrm>
            <a:off x="588263" y="457200"/>
            <a:ext cx="11018520" cy="553998"/>
          </a:xfrm>
        </p:spPr>
        <p:txBody>
          <a:bodyPr>
            <a:normAutofit/>
          </a:bodyPr>
          <a:lstStyle/>
          <a:p>
            <a:r>
              <a:rPr lang="en-US"/>
              <a:t>Work with groups in Microsoft Graph</a:t>
            </a:r>
          </a:p>
        </p:txBody>
      </p:sp>
      <p:sp>
        <p:nvSpPr>
          <p:cNvPr id="3" name="Text Placeholder 2">
            <a:extLst>
              <a:ext uri="{FF2B5EF4-FFF2-40B4-BE49-F238E27FC236}">
                <a16:creationId xmlns:a16="http://schemas.microsoft.com/office/drawing/2014/main" id="{6A08C58D-06B9-4750-9924-3360B9B95E0B}"/>
              </a:ext>
            </a:extLst>
          </p:cNvPr>
          <p:cNvSpPr>
            <a:spLocks noGrp="1"/>
          </p:cNvSpPr>
          <p:nvPr>
            <p:ph type="body" sz="quarter" idx="10"/>
          </p:nvPr>
        </p:nvSpPr>
        <p:spPr>
          <a:xfrm>
            <a:off x="586390" y="1434370"/>
            <a:ext cx="11018520" cy="3360920"/>
          </a:xfrm>
        </p:spPr>
        <p:txBody>
          <a:bodyPr/>
          <a:lstStyle/>
          <a:p>
            <a:r>
              <a:rPr lang="en-US"/>
              <a:t>The group resource within Microsoft Graph represents multiple things as there are different types of groups. The types of groups accessible from Microsoft Graph include:</a:t>
            </a:r>
          </a:p>
          <a:p>
            <a:endParaRPr lang="en-US"/>
          </a:p>
          <a:p>
            <a:pPr marL="457200" lvl="0" indent="-457200">
              <a:buFont typeface="Arial" panose="020B0604020202020204" pitchFamily="34" charset="0"/>
              <a:buChar char="•"/>
            </a:pPr>
            <a:r>
              <a:rPr lang="en-US"/>
              <a:t>Office 365 groups</a:t>
            </a:r>
          </a:p>
          <a:p>
            <a:pPr marL="457200" lvl="0" indent="-457200">
              <a:buFont typeface="Arial" panose="020B0604020202020204" pitchFamily="34" charset="0"/>
              <a:buChar char="•"/>
            </a:pPr>
            <a:r>
              <a:rPr lang="en-US"/>
              <a:t>Security groups</a:t>
            </a:r>
          </a:p>
          <a:p>
            <a:endParaRPr lang="en-US"/>
          </a:p>
        </p:txBody>
      </p:sp>
    </p:spTree>
    <p:extLst>
      <p:ext uri="{BB962C8B-B14F-4D97-AF65-F5344CB8AC3E}">
        <p14:creationId xmlns:p14="http://schemas.microsoft.com/office/powerpoint/2010/main" val="13480079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A43A-FE91-45C6-936D-4A6559C835CA}"/>
              </a:ext>
            </a:extLst>
          </p:cNvPr>
          <p:cNvSpPr>
            <a:spLocks noGrp="1"/>
          </p:cNvSpPr>
          <p:nvPr>
            <p:ph type="title"/>
          </p:nvPr>
        </p:nvSpPr>
        <p:spPr>
          <a:xfrm>
            <a:off x="588263" y="457200"/>
            <a:ext cx="11018520" cy="553998"/>
          </a:xfrm>
        </p:spPr>
        <p:txBody>
          <a:bodyPr>
            <a:normAutofit/>
          </a:bodyPr>
          <a:lstStyle/>
          <a:p>
            <a:r>
              <a:rPr lang="en-US"/>
              <a:t>Get group information</a:t>
            </a:r>
          </a:p>
        </p:txBody>
      </p:sp>
      <p:sp>
        <p:nvSpPr>
          <p:cNvPr id="3" name="Text Placeholder 2">
            <a:extLst>
              <a:ext uri="{FF2B5EF4-FFF2-40B4-BE49-F238E27FC236}">
                <a16:creationId xmlns:a16="http://schemas.microsoft.com/office/drawing/2014/main" id="{0924F118-0576-43B4-A2D0-FAC98396EFBA}"/>
              </a:ext>
            </a:extLst>
          </p:cNvPr>
          <p:cNvSpPr>
            <a:spLocks noGrp="1"/>
          </p:cNvSpPr>
          <p:nvPr>
            <p:ph type="body" sz="quarter" idx="10"/>
          </p:nvPr>
        </p:nvSpPr>
        <p:spPr>
          <a:xfrm>
            <a:off x="586390" y="1434370"/>
            <a:ext cx="11018520" cy="1895904"/>
          </a:xfrm>
        </p:spPr>
        <p:txBody>
          <a:bodyPr/>
          <a:lstStyle/>
          <a:p>
            <a:r>
              <a:rPr lang="en-US"/>
              <a:t>Developers can get a list of groups, or specific groups, with the Microsoft Graph API or one of the multiple Microsoft Graph SDKs.</a:t>
            </a:r>
          </a:p>
          <a:p>
            <a:endParaRPr lang="en-US"/>
          </a:p>
          <a:p>
            <a:r>
              <a:rPr lang="en-US"/>
              <a:t>HTTP request</a:t>
            </a:r>
          </a:p>
        </p:txBody>
      </p:sp>
      <p:sp>
        <p:nvSpPr>
          <p:cNvPr id="4" name="Rectangle 3">
            <a:extLst>
              <a:ext uri="{FF2B5EF4-FFF2-40B4-BE49-F238E27FC236}">
                <a16:creationId xmlns:a16="http://schemas.microsoft.com/office/drawing/2014/main" id="{3A499A03-9416-4903-B66C-C62218652B4B}"/>
              </a:ext>
            </a:extLst>
          </p:cNvPr>
          <p:cNvSpPr/>
          <p:nvPr/>
        </p:nvSpPr>
        <p:spPr>
          <a:xfrm>
            <a:off x="892036" y="3527727"/>
            <a:ext cx="7566164" cy="707886"/>
          </a:xfrm>
          <a:prstGeom prst="rect">
            <a:avLst/>
          </a:prstGeom>
          <a:solidFill>
            <a:schemeClr val="bg1">
              <a:lumMod val="85000"/>
            </a:schemeClr>
          </a:solidFill>
        </p:spPr>
        <p:txBody>
          <a:bodyPr wrap="square">
            <a:spAutoFit/>
          </a:bodyPr>
          <a:lstStyle/>
          <a:p>
            <a:r>
              <a:rPr lang="en-US" sz="2000">
                <a:solidFill>
                  <a:srgbClr val="0000FF"/>
                </a:solidFill>
                <a:latin typeface="Lucida Console" panose="020B0609040504020204" pitchFamily="49" charset="0"/>
              </a:rPr>
              <a:t>GET https://graph.microsoft.com/v1.0/groups</a:t>
            </a:r>
          </a:p>
          <a:p>
            <a:r>
              <a:rPr lang="en-US" sz="2000">
                <a:solidFill>
                  <a:srgbClr val="0000FF"/>
                </a:solidFill>
                <a:latin typeface="Lucida Console" panose="020B0609040504020204" pitchFamily="49" charset="0"/>
              </a:rPr>
              <a:t>GET https://graph.microsoft.com/v1.0/groups/{ID}</a:t>
            </a:r>
          </a:p>
        </p:txBody>
      </p:sp>
    </p:spTree>
    <p:extLst>
      <p:ext uri="{BB962C8B-B14F-4D97-AF65-F5344CB8AC3E}">
        <p14:creationId xmlns:p14="http://schemas.microsoft.com/office/powerpoint/2010/main" val="365800524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1325563"/>
          </a:xfrm>
        </p:spPr>
        <p:txBody>
          <a:bodyPr/>
          <a:lstStyle/>
          <a:p>
            <a:r>
              <a:rPr lang="en-US"/>
              <a:t>Get group Information</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nvGraphicFramePr>
        <p:xfrm>
          <a:off x="756658" y="1364478"/>
          <a:ext cx="10737510" cy="493829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en-US"/>
                        <a:t>Task</a:t>
                      </a:r>
                    </a:p>
                  </a:txBody>
                  <a:tcPr/>
                </a:tc>
                <a:tc>
                  <a:txBody>
                    <a:bodyPr/>
                    <a:lstStyle/>
                    <a:p>
                      <a:r>
                        <a:rPr lang="en-US"/>
                        <a:t>HTTP Request</a:t>
                      </a:r>
                    </a:p>
                  </a:txBody>
                  <a:tcPr/>
                </a:tc>
                <a:extLst>
                  <a:ext uri="{0D108BD9-81ED-4DB2-BD59-A6C34878D82A}">
                    <a16:rowId xmlns:a16="http://schemas.microsoft.com/office/drawing/2014/main" val="358634961"/>
                  </a:ext>
                </a:extLst>
              </a:tr>
              <a:tr h="1673134">
                <a:tc>
                  <a:txBody>
                    <a:bodyPr/>
                    <a:lstStyle/>
                    <a:p>
                      <a:r>
                        <a:rPr lang="en-US"/>
                        <a:t>Get group owners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0000FF"/>
                          </a:solidFill>
                          <a:latin typeface="Lucida Console" panose="020B0609040504020204" pitchFamily="49" charset="0"/>
                        </a:rPr>
                        <a:t>GET /groups/{id}/owners</a:t>
                      </a:r>
                    </a:p>
                    <a:p>
                      <a:endParaRPr lang="en-US"/>
                    </a:p>
                  </a:txBody>
                  <a:tcPr/>
                </a:tc>
                <a:extLst>
                  <a:ext uri="{0D108BD9-81ED-4DB2-BD59-A6C34878D82A}">
                    <a16:rowId xmlns:a16="http://schemas.microsoft.com/office/drawing/2014/main" val="1819989729"/>
                  </a:ext>
                </a:extLst>
              </a:tr>
              <a:tr h="521961">
                <a:tc>
                  <a:txBody>
                    <a:bodyPr/>
                    <a:lstStyle/>
                    <a:p>
                      <a:r>
                        <a:rPr lang="en-US"/>
                        <a:t>Get group members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0000FF"/>
                          </a:solidFill>
                          <a:latin typeface="Lucida Console" panose="020B0609040504020204" pitchFamily="49" charset="0"/>
                        </a:rPr>
                        <a:t>GET /groups/{id}/members</a:t>
                      </a:r>
                    </a:p>
                    <a:p>
                      <a:endParaRPr lang="en-US"/>
                    </a:p>
                  </a:txBody>
                  <a:tcPr/>
                </a:tc>
                <a:extLst>
                  <a:ext uri="{0D108BD9-81ED-4DB2-BD59-A6C34878D82A}">
                    <a16:rowId xmlns:a16="http://schemas.microsoft.com/office/drawing/2014/main" val="1649532655"/>
                  </a:ext>
                </a:extLst>
              </a:tr>
              <a:tr h="521961">
                <a:tc>
                  <a:txBody>
                    <a:bodyPr/>
                    <a:lstStyle/>
                    <a:p>
                      <a:r>
                        <a:rPr lang="en-US"/>
                        <a:t>Get the list of groups where a user is an owner</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solidFill>
                            <a:srgbClr val="0000FF"/>
                          </a:solidFill>
                          <a:latin typeface="Lucida Console" panose="020B0609040504020204" pitchFamily="49" charset="0"/>
                        </a:rPr>
                        <a:t>GET https://graph.microsoft.com/v1.0/me/ownedObjects</a:t>
                      </a:r>
                    </a:p>
                    <a:p>
                      <a:endParaRPr lang="en-US"/>
                    </a:p>
                  </a:txBody>
                  <a:tcPr/>
                </a:tc>
                <a:extLst>
                  <a:ext uri="{0D108BD9-81ED-4DB2-BD59-A6C34878D82A}">
                    <a16:rowId xmlns:a16="http://schemas.microsoft.com/office/drawing/2014/main" val="2330276210"/>
                  </a:ext>
                </a:extLst>
              </a:tr>
              <a:tr h="5219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Get the list of groups where a user is a member</a:t>
                      </a:r>
                    </a:p>
                    <a:p>
                      <a:endParaRPr lang="en-US"/>
                    </a:p>
                  </a:txBody>
                  <a:tcPr/>
                </a:tc>
                <a:tc>
                  <a:txBody>
                    <a:bodyPr/>
                    <a:lstStyle/>
                    <a:p>
                      <a:r>
                        <a:rPr lang="en-US" sz="1800">
                          <a:solidFill>
                            <a:srgbClr val="0000FF"/>
                          </a:solidFill>
                          <a:latin typeface="Lucida Console" panose="020B0609040504020204" pitchFamily="49" charset="0"/>
                        </a:rPr>
                        <a:t>GET https://graph.microsoft.com/v1.0/me/memberOf</a:t>
                      </a:r>
                    </a:p>
                    <a:p>
                      <a:endParaRPr lang="en-US" sz="1800">
                        <a:solidFill>
                          <a:srgbClr val="0000FF"/>
                        </a:solidFill>
                        <a:latin typeface="Lucida Console" panose="020B0609040504020204" pitchFamily="49" charset="0"/>
                      </a:endParaRPr>
                    </a:p>
                    <a:p>
                      <a:r>
                        <a:rPr lang="en-US" sz="1800">
                          <a:solidFill>
                            <a:srgbClr val="0000FF"/>
                          </a:solidFill>
                          <a:latin typeface="Lucida Console" panose="020B0609040504020204" pitchFamily="49" charset="0"/>
                        </a:rPr>
                        <a:t>GET https://graph.microsoft.com/v1.0/users/{ID | </a:t>
                      </a:r>
                      <a:r>
                        <a:rPr lang="en-US" sz="1800" err="1">
                          <a:solidFill>
                            <a:srgbClr val="0000FF"/>
                          </a:solidFill>
                          <a:latin typeface="Lucida Console" panose="020B0609040504020204" pitchFamily="49" charset="0"/>
                        </a:rPr>
                        <a:t>userPrincipalName</a:t>
                      </a:r>
                      <a:r>
                        <a:rPr lang="en-US" sz="1800">
                          <a:solidFill>
                            <a:srgbClr val="0000FF"/>
                          </a:solidFill>
                          <a:latin typeface="Lucida Console" panose="020B0609040504020204" pitchFamily="49" charset="0"/>
                        </a:rPr>
                        <a:t>}/</a:t>
                      </a:r>
                      <a:r>
                        <a:rPr lang="en-US" sz="1800" err="1">
                          <a:solidFill>
                            <a:srgbClr val="0000FF"/>
                          </a:solidFill>
                          <a:latin typeface="Lucida Console" panose="020B0609040504020204" pitchFamily="49" charset="0"/>
                        </a:rPr>
                        <a:t>memberOf</a:t>
                      </a:r>
                      <a:endParaRPr lang="en-US" sz="1800">
                        <a:solidFill>
                          <a:srgbClr val="0000FF"/>
                        </a:solidFill>
                        <a:latin typeface="Lucida Console" panose="020B0609040504020204" pitchFamily="49" charset="0"/>
                      </a:endParaRPr>
                    </a:p>
                    <a:p>
                      <a:endParaRPr lang="en-US"/>
                    </a:p>
                  </a:txBody>
                  <a:tcPr/>
                </a:tc>
                <a:extLst>
                  <a:ext uri="{0D108BD9-81ED-4DB2-BD59-A6C34878D82A}">
                    <a16:rowId xmlns:a16="http://schemas.microsoft.com/office/drawing/2014/main" val="2620725837"/>
                  </a:ext>
                </a:extLst>
              </a:tr>
            </a:tbl>
          </a:graphicData>
        </a:graphic>
      </p:graphicFrame>
    </p:spTree>
    <p:extLst>
      <p:ext uri="{BB962C8B-B14F-4D97-AF65-F5344CB8AC3E}">
        <p14:creationId xmlns:p14="http://schemas.microsoft.com/office/powerpoint/2010/main" val="373579351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en-US"/>
              <a:t>Manage groups</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nvGraphicFramePr>
        <p:xfrm>
          <a:off x="756658" y="1364478"/>
          <a:ext cx="10737510" cy="347525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en-US"/>
                        <a:t>Task</a:t>
                      </a:r>
                    </a:p>
                  </a:txBody>
                  <a:tcPr/>
                </a:tc>
                <a:tc>
                  <a:txBody>
                    <a:bodyPr/>
                    <a:lstStyle/>
                    <a:p>
                      <a:r>
                        <a:rPr lang="en-US"/>
                        <a:t>HTTP Request</a:t>
                      </a:r>
                    </a:p>
                  </a:txBody>
                  <a:tcPr/>
                </a:tc>
                <a:extLst>
                  <a:ext uri="{0D108BD9-81ED-4DB2-BD59-A6C34878D82A}">
                    <a16:rowId xmlns:a16="http://schemas.microsoft.com/office/drawing/2014/main" val="358634961"/>
                  </a:ext>
                </a:extLst>
              </a:tr>
              <a:tr h="1673134">
                <a:tc>
                  <a:txBody>
                    <a:bodyPr/>
                    <a:lstStyle/>
                    <a:p>
                      <a:r>
                        <a:rPr lang="en-US"/>
                        <a:t>Create a group</a:t>
                      </a:r>
                    </a:p>
                  </a:txBody>
                  <a:tcPr/>
                </a:tc>
                <a:tc>
                  <a:txBody>
                    <a:bodyPr/>
                    <a:lstStyle/>
                    <a:p>
                      <a:r>
                        <a:rPr lang="en-US" sz="1800">
                          <a:solidFill>
                            <a:srgbClr val="0000FF"/>
                          </a:solidFill>
                          <a:latin typeface="Lucida Console" panose="020B0609040504020204" pitchFamily="49" charset="0"/>
                        </a:rPr>
                        <a:t>POST /groups</a:t>
                      </a:r>
                    </a:p>
                    <a:p>
                      <a:endParaRPr lang="en-US"/>
                    </a:p>
                  </a:txBody>
                  <a:tcPr/>
                </a:tc>
                <a:extLst>
                  <a:ext uri="{0D108BD9-81ED-4DB2-BD59-A6C34878D82A}">
                    <a16:rowId xmlns:a16="http://schemas.microsoft.com/office/drawing/2014/main" val="1819989729"/>
                  </a:ext>
                </a:extLst>
              </a:tr>
              <a:tr h="521961">
                <a:tc>
                  <a:txBody>
                    <a:bodyPr/>
                    <a:lstStyle/>
                    <a:p>
                      <a:r>
                        <a:rPr lang="en-US"/>
                        <a:t>Create a Team with a group</a:t>
                      </a:r>
                    </a:p>
                  </a:txBody>
                  <a:tcPr/>
                </a:tc>
                <a:tc>
                  <a:txBody>
                    <a:bodyPr/>
                    <a:lstStyle/>
                    <a:p>
                      <a:r>
                        <a:rPr lang="en-US" sz="1800">
                          <a:solidFill>
                            <a:srgbClr val="0000FF"/>
                          </a:solidFill>
                          <a:latin typeface="Lucida Console" panose="020B0609040504020204" pitchFamily="49" charset="0"/>
                        </a:rPr>
                        <a:t>PUT /groups/{id}/team</a:t>
                      </a:r>
                    </a:p>
                    <a:p>
                      <a:endParaRPr lang="en-US"/>
                    </a:p>
                  </a:txBody>
                  <a:tcPr/>
                </a:tc>
                <a:extLst>
                  <a:ext uri="{0D108BD9-81ED-4DB2-BD59-A6C34878D82A}">
                    <a16:rowId xmlns:a16="http://schemas.microsoft.com/office/drawing/2014/main" val="1649532655"/>
                  </a:ext>
                </a:extLst>
              </a:tr>
              <a:tr h="521961">
                <a:tc>
                  <a:txBody>
                    <a:bodyPr/>
                    <a:lstStyle/>
                    <a:p>
                      <a:r>
                        <a:rPr lang="en-US"/>
                        <a:t>Delete a group</a:t>
                      </a:r>
                    </a:p>
                  </a:txBody>
                  <a:tcPr/>
                </a:tc>
                <a:tc>
                  <a:txBody>
                    <a:bodyPr/>
                    <a:lstStyle/>
                    <a:p>
                      <a:r>
                        <a:rPr lang="en-US" sz="1800">
                          <a:solidFill>
                            <a:srgbClr val="0000FF"/>
                          </a:solidFill>
                          <a:latin typeface="Lucida Console" panose="020B0609040504020204" pitchFamily="49" charset="0"/>
                        </a:rPr>
                        <a:t>DELETE https://graph.microsoft.com/v1.0/groups/{ID}</a:t>
                      </a:r>
                    </a:p>
                    <a:p>
                      <a:endParaRPr lang="en-US"/>
                    </a:p>
                  </a:txBody>
                  <a:tcPr/>
                </a:tc>
                <a:extLst>
                  <a:ext uri="{0D108BD9-81ED-4DB2-BD59-A6C34878D82A}">
                    <a16:rowId xmlns:a16="http://schemas.microsoft.com/office/drawing/2014/main" val="2330276210"/>
                  </a:ext>
                </a:extLst>
              </a:tr>
            </a:tbl>
          </a:graphicData>
        </a:graphic>
      </p:graphicFrame>
    </p:spTree>
    <p:extLst>
      <p:ext uri="{BB962C8B-B14F-4D97-AF65-F5344CB8AC3E}">
        <p14:creationId xmlns:p14="http://schemas.microsoft.com/office/powerpoint/2010/main" val="29887135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en-US"/>
              <a:t>Access the Microsoft Graph</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644075"/>
          </a:xfrm>
        </p:spPr>
        <p:txBody>
          <a:bodyPr/>
          <a:lstStyle/>
          <a:p>
            <a:pPr marL="228600" indent="-228600">
              <a:buFont typeface="Wingdings" panose="05000000000000000000" pitchFamily="2" charset="2"/>
              <a:buChar char=""/>
            </a:pPr>
            <a:r>
              <a:rPr lang="en-US" b="1">
                <a:latin typeface="+mj-lt"/>
              </a:rPr>
              <a:t>Use the Microsoft Graph REST API</a:t>
            </a:r>
            <a:r>
              <a:rPr lang="en-US" b="1">
                <a:latin typeface="+mn-lt"/>
              </a:rPr>
              <a:t>: </a:t>
            </a:r>
            <a:r>
              <a:rPr lang="en-US">
                <a:latin typeface="+mn-lt"/>
              </a:rPr>
              <a:t>use the platform, framework, and programming language you’re most comfortable with to issue common HTTP requests and process HTTP responses. </a:t>
            </a:r>
            <a:endParaRPr lang="en-US" b="1">
              <a:latin typeface="+mn-lt"/>
            </a:endParaRPr>
          </a:p>
          <a:p>
            <a:pPr marL="228600" indent="-228600">
              <a:buFont typeface="Wingdings" panose="05000000000000000000" pitchFamily="2" charset="2"/>
              <a:buChar char=""/>
            </a:pPr>
            <a:r>
              <a:rPr lang="en-US" b="1">
                <a:latin typeface="+mj-lt"/>
              </a:rPr>
              <a:t>Use a Microsoft Graph native SDK</a:t>
            </a:r>
            <a:r>
              <a:rPr lang="en-US" b="1">
                <a:latin typeface="+mn-lt"/>
              </a:rPr>
              <a:t>: </a:t>
            </a:r>
            <a:r>
              <a:rPr lang="en-US">
                <a:latin typeface="+mn-lt"/>
              </a:rPr>
              <a:t>Abstract the details of constructing and processing HTTP requests</a:t>
            </a:r>
          </a:p>
          <a:p>
            <a:pPr marL="228600" indent="-228600">
              <a:buFont typeface="Wingdings" panose="05000000000000000000" pitchFamily="2" charset="2"/>
              <a:buChar char=""/>
            </a:pPr>
            <a:r>
              <a:rPr lang="en-US">
                <a:latin typeface="+mn-lt"/>
              </a:rPr>
              <a:t>Authentication options:</a:t>
            </a:r>
          </a:p>
          <a:p>
            <a:pPr marL="457200" lvl="1" indent="-228600">
              <a:buFont typeface="Wingdings" panose="05000000000000000000" pitchFamily="2" charset="2"/>
              <a:buChar char=""/>
            </a:pPr>
            <a:r>
              <a:rPr lang="en-US" sz="2400" b="1">
                <a:latin typeface="+mj-lt"/>
              </a:rPr>
              <a:t>Azure AD accounts</a:t>
            </a:r>
            <a:r>
              <a:rPr lang="en-US" sz="2400" b="1">
                <a:latin typeface="+mn-lt"/>
              </a:rPr>
              <a:t>:</a:t>
            </a:r>
            <a:r>
              <a:rPr lang="en-US" sz="2400">
                <a:latin typeface="+mn-lt"/>
              </a:rPr>
              <a:t> M365 and O365 </a:t>
            </a:r>
            <a:r>
              <a:rPr lang="en-US" sz="2400"/>
              <a:t>resources</a:t>
            </a:r>
          </a:p>
          <a:p>
            <a:pPr marL="457200" lvl="1" indent="-228600">
              <a:buFont typeface="Wingdings" panose="05000000000000000000" pitchFamily="2" charset="2"/>
              <a:buChar char=""/>
            </a:pPr>
            <a:r>
              <a:rPr lang="en-US" sz="2400" b="1">
                <a:latin typeface="+mj-lt"/>
              </a:rPr>
              <a:t>Microsoft accounts</a:t>
            </a:r>
            <a:r>
              <a:rPr lang="en-US" sz="2400" b="1">
                <a:latin typeface="+mn-lt"/>
              </a:rPr>
              <a:t>: </a:t>
            </a:r>
            <a:r>
              <a:rPr lang="en-US" sz="2400">
                <a:latin typeface="+mn-lt"/>
              </a:rPr>
              <a:t>consumer resources</a:t>
            </a:r>
            <a:endParaRPr lang="en-US" sz="2400" b="1">
              <a:latin typeface="+mn-lt"/>
            </a:endParaRPr>
          </a:p>
        </p:txBody>
      </p:sp>
    </p:spTree>
    <p:extLst>
      <p:ext uri="{BB962C8B-B14F-4D97-AF65-F5344CB8AC3E}">
        <p14:creationId xmlns:p14="http://schemas.microsoft.com/office/powerpoint/2010/main" val="26955365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en-US"/>
              <a:t>Work with the Microsoft Graph API </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422475"/>
          </a:xfrm>
        </p:spPr>
        <p:txBody>
          <a:bodyPr/>
          <a:lstStyle/>
          <a:p>
            <a:pPr lvl="2" indent="-228600">
              <a:buFont typeface="Wingdings" panose="05000000000000000000" pitchFamily="2" charset="2"/>
              <a:buChar char=""/>
            </a:pPr>
            <a:r>
              <a:rPr lang="en-US" sz="2800">
                <a:cs typeface="Segoe UI Semilight" panose="020B0402040204020203" pitchFamily="34" charset="0"/>
              </a:rPr>
              <a:t>Use </a:t>
            </a:r>
            <a:r>
              <a:rPr lang="en-US" sz="2800" b="1">
                <a:latin typeface="+mj-lt"/>
                <a:cs typeface="Segoe UI Semilight" panose="020B0402040204020203" pitchFamily="34" charset="0"/>
              </a:rPr>
              <a:t>Microsoft Graph Explorer</a:t>
            </a:r>
            <a:r>
              <a:rPr lang="en-US" sz="2800">
                <a:cs typeface="Segoe UI Semilight" panose="020B0402040204020203" pitchFamily="34" charset="0"/>
              </a:rPr>
              <a:t> to test </a:t>
            </a:r>
          </a:p>
          <a:p>
            <a:pPr lvl="2" indent="-228600">
              <a:buFont typeface="Wingdings" panose="05000000000000000000" pitchFamily="2" charset="2"/>
              <a:buChar char=""/>
            </a:pPr>
            <a:r>
              <a:rPr lang="en-US" sz="2800">
                <a:cs typeface="Segoe UI Semilight" panose="020B0402040204020203" pitchFamily="34" charset="0"/>
              </a:rPr>
              <a:t>Request:</a:t>
            </a:r>
          </a:p>
          <a:p>
            <a:pPr marL="457200" lvl="3"/>
            <a:r>
              <a:rPr lang="en-US" sz="2000"/>
              <a:t>	{</a:t>
            </a:r>
            <a:r>
              <a:rPr lang="en-US" sz="2000" b="1"/>
              <a:t>HTTP method</a:t>
            </a:r>
            <a:r>
              <a:rPr lang="en-US" sz="2000"/>
              <a:t>}https://graph.microsoft.com/{</a:t>
            </a:r>
            <a:r>
              <a:rPr lang="en-US" sz="2000" b="1"/>
              <a:t>version</a:t>
            </a:r>
            <a:r>
              <a:rPr lang="en-US" sz="2000"/>
              <a:t>}/{</a:t>
            </a:r>
            <a:r>
              <a:rPr lang="en-US" sz="2000" b="1"/>
              <a:t>resource</a:t>
            </a:r>
            <a:r>
              <a:rPr lang="en-US" sz="2000"/>
              <a:t>}?{</a:t>
            </a:r>
            <a:r>
              <a:rPr lang="en-US" sz="2000" b="1"/>
              <a:t>query-parameters</a:t>
            </a:r>
            <a:r>
              <a:rPr lang="en-US" sz="2000"/>
              <a:t>}</a:t>
            </a:r>
            <a:endParaRPr lang="en-US" sz="2600">
              <a:cs typeface="Segoe UI Semilight" panose="020B0402040204020203" pitchFamily="34" charset="0"/>
            </a:endParaRPr>
          </a:p>
          <a:p>
            <a:pPr lvl="2" indent="-228600">
              <a:buFont typeface="Wingdings" panose="05000000000000000000" pitchFamily="2" charset="2"/>
              <a:buChar char=""/>
            </a:pPr>
            <a:r>
              <a:rPr lang="en-US" sz="2800">
                <a:cs typeface="Segoe UI Semilight" panose="020B0402040204020203" pitchFamily="34" charset="0"/>
              </a:rPr>
              <a:t>Response:</a:t>
            </a:r>
          </a:p>
          <a:p>
            <a:pPr lvl="3" indent="-228600">
              <a:buFont typeface="Wingdings" panose="05000000000000000000" pitchFamily="2" charset="2"/>
              <a:buChar char=""/>
            </a:pPr>
            <a:r>
              <a:rPr lang="en-US" sz="2400">
                <a:cs typeface="Segoe UI Semilight" panose="020B0402040204020203" pitchFamily="34" charset="0"/>
              </a:rPr>
              <a:t>Status code</a:t>
            </a:r>
          </a:p>
          <a:p>
            <a:pPr lvl="3" indent="-228600">
              <a:buFont typeface="Wingdings" panose="05000000000000000000" pitchFamily="2" charset="2"/>
              <a:buChar char=""/>
            </a:pPr>
            <a:r>
              <a:rPr lang="en-US" sz="2400">
                <a:cs typeface="Segoe UI Semilight" panose="020B0402040204020203" pitchFamily="34" charset="0"/>
              </a:rPr>
              <a:t>Response message</a:t>
            </a:r>
          </a:p>
          <a:p>
            <a:pPr lvl="3" indent="-228600">
              <a:buFont typeface="Wingdings" panose="05000000000000000000" pitchFamily="2" charset="2"/>
              <a:buChar char=""/>
            </a:pPr>
            <a:r>
              <a:rPr lang="en-US" sz="2400" err="1">
                <a:cs typeface="Segoe UI Semilight" panose="020B0402040204020203" pitchFamily="34" charset="0"/>
              </a:rPr>
              <a:t>nextLink</a:t>
            </a:r>
            <a:endParaRPr lang="en-US" sz="2400">
              <a:cs typeface="Segoe UI Semilight" panose="020B0402040204020203" pitchFamily="34" charset="0"/>
            </a:endParaRPr>
          </a:p>
          <a:p>
            <a:pPr lvl="3" indent="-228600">
              <a:buFont typeface="Wingdings" panose="05000000000000000000" pitchFamily="2" charset="2"/>
              <a:buChar char=""/>
            </a:pPr>
            <a:endParaRPr lang="en-US"/>
          </a:p>
        </p:txBody>
      </p:sp>
    </p:spTree>
    <p:extLst>
      <p:ext uri="{BB962C8B-B14F-4D97-AF65-F5344CB8AC3E}">
        <p14:creationId xmlns:p14="http://schemas.microsoft.com/office/powerpoint/2010/main" val="2867955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731345" y="4009791"/>
            <a:ext cx="9144000" cy="553998"/>
          </a:xfrm>
        </p:spPr>
        <p:txBody>
          <a:bodyPr/>
          <a:lstStyle/>
          <a:p>
            <a:r>
              <a:rPr lang="en-US"/>
              <a:t>Optimize data usage with query parameters</a:t>
            </a:r>
          </a:p>
        </p:txBody>
      </p:sp>
    </p:spTree>
    <p:extLst>
      <p:ext uri="{BB962C8B-B14F-4D97-AF65-F5344CB8AC3E}">
        <p14:creationId xmlns:p14="http://schemas.microsoft.com/office/powerpoint/2010/main" val="234818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192DF-2051-402C-9326-236D8A4617C5}"/>
              </a:ext>
            </a:extLst>
          </p:cNvPr>
          <p:cNvSpPr>
            <a:spLocks noGrp="1"/>
          </p:cNvSpPr>
          <p:nvPr>
            <p:ph type="title"/>
          </p:nvPr>
        </p:nvSpPr>
        <p:spPr>
          <a:xfrm>
            <a:off x="588263" y="457200"/>
            <a:ext cx="11018520" cy="553998"/>
          </a:xfrm>
        </p:spPr>
        <p:txBody>
          <a:bodyPr>
            <a:normAutofit/>
          </a:bodyPr>
          <a:lstStyle/>
          <a:p>
            <a:r>
              <a:rPr lang="en-US"/>
              <a:t>Introduction to query parameters</a:t>
            </a:r>
          </a:p>
        </p:txBody>
      </p:sp>
      <p:sp>
        <p:nvSpPr>
          <p:cNvPr id="3" name="Text Placeholder 2">
            <a:extLst>
              <a:ext uri="{FF2B5EF4-FFF2-40B4-BE49-F238E27FC236}">
                <a16:creationId xmlns:a16="http://schemas.microsoft.com/office/drawing/2014/main" id="{842D4BEF-3207-42E1-A211-A3D8FEEA6A97}"/>
              </a:ext>
            </a:extLst>
          </p:cNvPr>
          <p:cNvSpPr>
            <a:spLocks noGrp="1"/>
          </p:cNvSpPr>
          <p:nvPr>
            <p:ph type="body" sz="quarter" idx="10"/>
          </p:nvPr>
        </p:nvSpPr>
        <p:spPr>
          <a:xfrm>
            <a:off x="584200" y="1435497"/>
            <a:ext cx="11018520" cy="3890296"/>
          </a:xfrm>
        </p:spPr>
        <p:txBody>
          <a:bodyPr/>
          <a:lstStyle/>
          <a:p>
            <a:r>
              <a:rPr lang="en-US">
                <a:latin typeface="+mn-lt"/>
              </a:rPr>
              <a:t>Microsoft Graph APIs implement many of the OData protocol’s query parameters.</a:t>
            </a:r>
          </a:p>
          <a:p>
            <a:r>
              <a:rPr lang="en-US" sz="2800">
                <a:latin typeface="+mn-lt"/>
                <a:cs typeface="Segoe UI Semilight" panose="020B0402040204020203" pitchFamily="34" charset="0"/>
              </a:rPr>
              <a:t>Use query parameters to:</a:t>
            </a:r>
          </a:p>
          <a:p>
            <a:pPr lvl="1"/>
            <a:r>
              <a:rPr lang="en-US">
                <a:latin typeface="Segoe UI Semilight" panose="020B0402040204020203" pitchFamily="34" charset="0"/>
                <a:cs typeface="Segoe UI Semilight" panose="020B0402040204020203" pitchFamily="34" charset="0"/>
              </a:rPr>
              <a:t>Order results</a:t>
            </a:r>
          </a:p>
          <a:p>
            <a:pPr lvl="1"/>
            <a:r>
              <a:rPr lang="en-US">
                <a:latin typeface="Segoe UI Semilight" panose="020B0402040204020203" pitchFamily="34" charset="0"/>
                <a:cs typeface="Segoe UI Semilight" panose="020B0402040204020203" pitchFamily="34" charset="0"/>
              </a:rPr>
              <a:t>Limit number of results</a:t>
            </a:r>
          </a:p>
          <a:p>
            <a:pPr lvl="1"/>
            <a:r>
              <a:rPr lang="en-US">
                <a:latin typeface="Segoe UI Semilight" panose="020B0402040204020203" pitchFamily="34" charset="0"/>
                <a:cs typeface="Segoe UI Semilight" panose="020B0402040204020203" pitchFamily="34" charset="0"/>
              </a:rPr>
              <a:t>Search resources</a:t>
            </a:r>
          </a:p>
          <a:p>
            <a:pPr lvl="1"/>
            <a:r>
              <a:rPr lang="en-US">
                <a:latin typeface="Segoe UI Semilight" panose="020B0402040204020203" pitchFamily="34" charset="0"/>
                <a:cs typeface="Segoe UI Semilight" panose="020B0402040204020203" pitchFamily="34" charset="0"/>
              </a:rPr>
              <a:t>Select specific data properties</a:t>
            </a:r>
          </a:p>
          <a:p>
            <a:pPr lvl="1"/>
            <a:r>
              <a:rPr lang="en-US">
                <a:latin typeface="Segoe UI Semilight" panose="020B0402040204020203" pitchFamily="34" charset="0"/>
                <a:cs typeface="Segoe UI Semilight" panose="020B0402040204020203" pitchFamily="34" charset="0"/>
              </a:rPr>
              <a:t>Filter data</a:t>
            </a:r>
          </a:p>
          <a:p>
            <a:pPr marL="228600" lvl="1" indent="0">
              <a:buNone/>
            </a:pPr>
            <a:endParaRPr lang="en-US">
              <a:latin typeface="Segoe UI Semilight" panose="020B0402040204020203" pitchFamily="34" charset="0"/>
              <a:cs typeface="Segoe UI Semilight" panose="020B0402040204020203" pitchFamily="34" charset="0"/>
            </a:endParaRPr>
          </a:p>
          <a:p>
            <a:pPr lvl="2" fontAlgn="t"/>
            <a:endParaRPr lang="en-US"/>
          </a:p>
        </p:txBody>
      </p:sp>
    </p:spTree>
    <p:extLst>
      <p:ext uri="{BB962C8B-B14F-4D97-AF65-F5344CB8AC3E}">
        <p14:creationId xmlns:p14="http://schemas.microsoft.com/office/powerpoint/2010/main" val="17813098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$select query parameter</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8262" y="1435497"/>
            <a:ext cx="11187253" cy="3976473"/>
          </a:xfrm>
        </p:spPr>
        <p:txBody>
          <a:bodyPr/>
          <a:lstStyle/>
          <a:p>
            <a:pPr marL="0" lvl="1" indent="0">
              <a:buNone/>
            </a:pPr>
            <a:r>
              <a:rPr lang="en-US" sz="2800">
                <a:cs typeface="Segoe UI Semilight" panose="020B0402040204020203" pitchFamily="34" charset="0"/>
              </a:rPr>
              <a:t>Use $select to:</a:t>
            </a:r>
          </a:p>
          <a:p>
            <a:pPr lvl="1" indent="-457200"/>
            <a:r>
              <a:rPr lang="en-US" sz="2800">
                <a:cs typeface="Segoe UI Semilight" panose="020B0402040204020203" pitchFamily="34" charset="0"/>
              </a:rPr>
              <a:t>Only fetch required data</a:t>
            </a:r>
          </a:p>
          <a:p>
            <a:pPr lvl="1" indent="-457200"/>
            <a:r>
              <a:rPr lang="en-US" sz="2800">
                <a:cs typeface="Segoe UI Semilight" panose="020B0402040204020203" pitchFamily="34" charset="0"/>
              </a:rPr>
              <a:t>Get properties that are not returned by default</a:t>
            </a:r>
          </a:p>
          <a:p>
            <a:pPr marL="0" lvl="1" indent="0">
              <a:buNone/>
            </a:pPr>
            <a:endParaRPr lang="en-US" sz="2800">
              <a:cs typeface="Segoe UI Semilight" panose="020B0402040204020203" pitchFamily="34" charset="0"/>
            </a:endParaRPr>
          </a:p>
          <a:p>
            <a:pPr marL="0" lvl="1" indent="0">
              <a:buNone/>
            </a:pPr>
            <a:r>
              <a:rPr lang="en-US" sz="2800">
                <a:cs typeface="Segoe UI Semilight" panose="020B0402040204020203" pitchFamily="34" charset="0"/>
              </a:rPr>
              <a:t>Request the </a:t>
            </a:r>
            <a:r>
              <a:rPr lang="en-US" sz="2800" i="1">
                <a:cs typeface="Segoe UI Semilight" panose="020B0402040204020203" pitchFamily="34" charset="0"/>
              </a:rPr>
              <a:t>from </a:t>
            </a:r>
            <a:r>
              <a:rPr lang="en-US" sz="2800">
                <a:cs typeface="Segoe UI Semilight" panose="020B0402040204020203" pitchFamily="34" charset="0"/>
              </a:rPr>
              <a:t>and </a:t>
            </a:r>
            <a:r>
              <a:rPr lang="en-US" sz="2800" i="1">
                <a:cs typeface="Segoe UI Semilight" panose="020B0402040204020203" pitchFamily="34" charset="0"/>
              </a:rPr>
              <a:t>subject </a:t>
            </a:r>
            <a:r>
              <a:rPr lang="en-US" sz="2800">
                <a:cs typeface="Segoe UI Semilight" panose="020B0402040204020203" pitchFamily="34" charset="0"/>
              </a:rPr>
              <a:t>properties of the signed-in user:</a:t>
            </a:r>
            <a:endParaRPr lang="en-US">
              <a:latin typeface="+mj-lt"/>
            </a:endParaRPr>
          </a:p>
          <a:p>
            <a:pPr marL="0" lvl="1" indent="0">
              <a:buNone/>
            </a:pPr>
            <a:r>
              <a:rPr lang="en-US" sz="2400">
                <a:latin typeface="Segoe UI Semilight" panose="020B0402040204020203" pitchFamily="34" charset="0"/>
                <a:cs typeface="Segoe UI Semilight" panose="020B0402040204020203" pitchFamily="34" charset="0"/>
              </a:rPr>
              <a:t>	https://graph.microsoft.com/v1.0/me/messages?$select=from,subject</a:t>
            </a:r>
          </a:p>
          <a:p>
            <a:pPr marL="0" lvl="1" indent="0">
              <a:buNone/>
            </a:pPr>
            <a:endParaRPr lang="en-US" sz="2800">
              <a:latin typeface="Segoe UI Semilight" panose="020B0402040204020203" pitchFamily="34" charset="0"/>
              <a:cs typeface="Segoe UI Semilight" panose="020B0402040204020203" pitchFamily="34" charset="0"/>
            </a:endParaRPr>
          </a:p>
          <a:p>
            <a:pPr marL="228600" lvl="1"/>
            <a:endParaRPr lang="en-US" sz="280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9422915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en-US"/>
              <a:t>The $orderby query parameter</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459409"/>
          </a:xfrm>
        </p:spPr>
        <p:txBody>
          <a:bodyPr/>
          <a:lstStyle/>
          <a:p>
            <a:pPr marL="0" indent="0">
              <a:buNone/>
            </a:pPr>
            <a:r>
              <a:rPr lang="en-US">
                <a:latin typeface="+mn-lt"/>
              </a:rPr>
              <a:t> Use $</a:t>
            </a:r>
            <a:r>
              <a:rPr lang="en-US" err="1">
                <a:latin typeface="+mn-lt"/>
              </a:rPr>
              <a:t>orderby</a:t>
            </a:r>
            <a:r>
              <a:rPr lang="en-US">
                <a:latin typeface="+mn-lt"/>
              </a:rPr>
              <a:t> to specify sort-order of results</a:t>
            </a:r>
          </a:p>
          <a:p>
            <a:pPr marL="0" indent="0">
              <a:buNone/>
            </a:pPr>
            <a:endParaRPr lang="en-US">
              <a:latin typeface="+mn-lt"/>
            </a:endParaRPr>
          </a:p>
          <a:p>
            <a:pPr marL="0" indent="0">
              <a:buNone/>
            </a:pPr>
            <a:r>
              <a:rPr lang="en-US">
                <a:latin typeface="+mn-lt"/>
              </a:rPr>
              <a:t>More efficient than fetching all results and ordering on client</a:t>
            </a:r>
          </a:p>
          <a:p>
            <a:pPr marL="0" indent="0">
              <a:buNone/>
            </a:pPr>
            <a:endParaRPr lang="en-US">
              <a:latin typeface="+mn-lt"/>
            </a:endParaRPr>
          </a:p>
          <a:p>
            <a:pPr marL="0" indent="0">
              <a:buNone/>
            </a:pPr>
            <a:r>
              <a:rPr lang="en-US">
                <a:latin typeface="+mn-lt"/>
              </a:rPr>
              <a:t>Fetch users in the organization ordered by their display name:</a:t>
            </a:r>
          </a:p>
          <a:p>
            <a:pPr marL="0" indent="0">
              <a:buNone/>
            </a:pPr>
            <a:r>
              <a:rPr lang="en-US" sz="2400">
                <a:solidFill>
                  <a:schemeClr val="tx1"/>
                </a:solidFill>
                <a:latin typeface="+mn-lt"/>
              </a:rPr>
              <a:t>	</a:t>
            </a:r>
            <a:r>
              <a:rPr lang="en-US" sz="2400">
                <a:solidFill>
                  <a:schemeClr val="tx1"/>
                </a:solidFill>
                <a:latin typeface="Segoe UI Light" pitchFamily="34" charset="0"/>
              </a:rPr>
              <a:t>https://graph.microsoft.com/v1.0/users?$orderby=displayName</a:t>
            </a:r>
            <a:endParaRPr lang="en-US" sz="2400">
              <a:latin typeface="+mn-lt"/>
            </a:endParaRPr>
          </a:p>
          <a:p>
            <a:pPr marL="0" indent="0">
              <a:buNone/>
            </a:pPr>
            <a:endParaRPr lang="en-US">
              <a:latin typeface="+mn-lt"/>
            </a:endParaRPr>
          </a:p>
        </p:txBody>
      </p:sp>
    </p:spTree>
    <p:extLst>
      <p:ext uri="{BB962C8B-B14F-4D97-AF65-F5344CB8AC3E}">
        <p14:creationId xmlns:p14="http://schemas.microsoft.com/office/powerpoint/2010/main" val="1670291476"/>
      </p:ext>
    </p:extLst>
  </p:cSld>
  <p:clrMapOvr>
    <a:masterClrMapping/>
  </p:clrMapOvr>
  <p:transition>
    <p:fade/>
  </p:transition>
</p:sld>
</file>

<file path=ppt/theme/theme1.xml><?xml version="1.0" encoding="utf-8"?>
<a:theme xmlns:a="http://schemas.openxmlformats.org/drawingml/2006/main" name="Theme1 Baselin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me1 Baseline" id="{109AA3EF-B71E-47F9-A71E-892901EDE286}" vid="{0BD6AB12-45D4-4F69-8C40-BDEF9C054BF4}"/>
    </a:ext>
  </a:extLst>
</a:theme>
</file>

<file path=ppt/theme/theme2.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5" id="{BD055CA6-169E-443C-9375-16F96A5E5348}" vid="{78346426-A43C-4280-AEC2-97A9BBDC32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71B1F068AAB224FAE7DB4CDFA80525A" ma:contentTypeVersion="5" ma:contentTypeDescription="Create a new document." ma:contentTypeScope="" ma:versionID="440342402f1012a0f1064e75f404a778">
  <xsd:schema xmlns:xsd="http://www.w3.org/2001/XMLSchema" xmlns:xs="http://www.w3.org/2001/XMLSchema" xmlns:p="http://schemas.microsoft.com/office/2006/metadata/properties" xmlns:ns2="a0deddf0-f628-451c-a763-2edd5c6ccf46" xmlns:ns3="75c92904-f576-44db-8133-88c65665be3e" targetNamespace="http://schemas.microsoft.com/office/2006/metadata/properties" ma:root="true" ma:fieldsID="6c200b40ccbfd0552afa4674b2ee67d2" ns2:_="" ns3:_="">
    <xsd:import namespace="a0deddf0-f628-451c-a763-2edd5c6ccf46"/>
    <xsd:import namespace="75c92904-f576-44db-8133-88c65665be3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eddf0-f628-451c-a763-2edd5c6ccf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c92904-f576-44db-8133-88c65665be3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1F5E38E-3635-4E65-A0DE-061924F8831E}">
  <ds:schemaRefs>
    <ds:schemaRef ds:uri="http://schemas.microsoft.com/sharepoint/v3/contenttype/forms"/>
  </ds:schemaRefs>
</ds:datastoreItem>
</file>

<file path=customXml/itemProps2.xml><?xml version="1.0" encoding="utf-8"?>
<ds:datastoreItem xmlns:ds="http://schemas.openxmlformats.org/officeDocument/2006/customXml" ds:itemID="{ED3694CC-235D-4755-ACA6-1A3541F084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deddf0-f628-451c-a763-2edd5c6ccf46"/>
    <ds:schemaRef ds:uri="75c92904-f576-44db-8133-88c65665be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A10CB9C-7E3C-4885-AACD-39D837AD734D}">
  <ds:schemaRefs>
    <ds:schemaRef ds:uri="http://schemas.microsoft.com/office/2006/metadata/properties"/>
    <ds:schemaRef ds:uri="http://purl.org/dc/dcmitype/"/>
    <ds:schemaRef ds:uri="http://schemas.microsoft.com/office/2006/documentManagement/types"/>
    <ds:schemaRef ds:uri="http://www.w3.org/XML/1998/namespace"/>
    <ds:schemaRef ds:uri="http://purl.org/dc/elements/1.1/"/>
    <ds:schemaRef ds:uri="75c92904-f576-44db-8133-88c65665be3e"/>
    <ds:schemaRef ds:uri="http://schemas.microsoft.com/office/infopath/2007/PartnerControls"/>
    <ds:schemaRef ds:uri="http://purl.org/dc/terms/"/>
    <ds:schemaRef ds:uri="http://schemas.openxmlformats.org/package/2006/metadata/core-properties"/>
    <ds:schemaRef ds:uri="a0deddf0-f628-451c-a763-2edd5c6ccf46"/>
  </ds:schemaRefs>
</ds:datastoreItem>
</file>

<file path=docProps/app.xml><?xml version="1.0" encoding="utf-8"?>
<Properties xmlns="http://schemas.openxmlformats.org/officeDocument/2006/extended-properties" xmlns:vt="http://schemas.openxmlformats.org/officeDocument/2006/docPropsVTypes">
  <TotalTime>0</TotalTime>
  <Words>4201</Words>
  <Application>Microsoft Office PowerPoint</Application>
  <PresentationFormat>Widescreen</PresentationFormat>
  <Paragraphs>434</Paragraphs>
  <Slides>36</Slides>
  <Notes>34</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36</vt:i4>
      </vt:variant>
    </vt:vector>
  </HeadingPairs>
  <TitlesOfParts>
    <vt:vector size="48" baseType="lpstr">
      <vt:lpstr>Arial</vt:lpstr>
      <vt:lpstr>Calibri</vt:lpstr>
      <vt:lpstr>Consolas</vt:lpstr>
      <vt:lpstr>Lucida Console</vt:lpstr>
      <vt:lpstr>Segoe UI</vt:lpstr>
      <vt:lpstr>Segoe UI Light</vt:lpstr>
      <vt:lpstr>Segoe UI Semibold</vt:lpstr>
      <vt:lpstr>Segoe UI Semilight</vt:lpstr>
      <vt:lpstr>Wingdings</vt:lpstr>
      <vt:lpstr>Theme1 Baseline</vt:lpstr>
      <vt:lpstr>9-51052_Microsoft_Ready_Template_Light</vt:lpstr>
      <vt:lpstr>White Template</vt:lpstr>
      <vt:lpstr>Work with Microsoft Graph</vt:lpstr>
      <vt:lpstr>Overview of Microsoft Graph </vt:lpstr>
      <vt:lpstr>What is Microsoft Graph?</vt:lpstr>
      <vt:lpstr>Access the Microsoft Graph</vt:lpstr>
      <vt:lpstr>Work with the Microsoft Graph API </vt:lpstr>
      <vt:lpstr>Optimize data usage with query parameters</vt:lpstr>
      <vt:lpstr>Introduction to query parameters</vt:lpstr>
      <vt:lpstr>The $select query parameter</vt:lpstr>
      <vt:lpstr>The $orderby query parameter</vt:lpstr>
      <vt:lpstr>The $skip and $top query parameters</vt:lpstr>
      <vt:lpstr>The $expand query parameter</vt:lpstr>
      <vt:lpstr>The $count query parameter</vt:lpstr>
      <vt:lpstr>The $search query parameter</vt:lpstr>
      <vt:lpstr>The $filter query parameter </vt:lpstr>
      <vt:lpstr>Demo</vt:lpstr>
      <vt:lpstr>Optimize network traffic</vt:lpstr>
      <vt:lpstr>Receive change notifications</vt:lpstr>
      <vt:lpstr>Perform batch requests </vt:lpstr>
      <vt:lpstr>Get changes using a delta query</vt:lpstr>
      <vt:lpstr>Handle throttling</vt:lpstr>
      <vt:lpstr>Demo</vt:lpstr>
      <vt:lpstr>Access user data with Microsoft Graph</vt:lpstr>
      <vt:lpstr>Work with users in Microsoft Graph</vt:lpstr>
      <vt:lpstr>Get information about users</vt:lpstr>
      <vt:lpstr>Demo</vt:lpstr>
      <vt:lpstr>Access files with Microsoft Graph</vt:lpstr>
      <vt:lpstr>Work with files in Microsoft Graph</vt:lpstr>
      <vt:lpstr>Get information about a Drive</vt:lpstr>
      <vt:lpstr>Download files</vt:lpstr>
      <vt:lpstr>Upload a large file</vt:lpstr>
      <vt:lpstr>Get a user object from an owner list in a group and retrieve that user's files</vt:lpstr>
      <vt:lpstr>Manage a group lifecycle on Microsoft Graph</vt:lpstr>
      <vt:lpstr>Work with groups in Microsoft Graph</vt:lpstr>
      <vt:lpstr>Get group information</vt:lpstr>
      <vt:lpstr>Get group Information</vt:lpstr>
      <vt:lpstr>Manage groups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 with Microsoft Graph</dc:title>
  <dc:creator>Julie Descamp (CLEARWATER GROUP LLC)</dc:creator>
  <cp:lastModifiedBy>Julie Descamp (CLEARWATER GROUP LLC)</cp:lastModifiedBy>
  <cp:revision>1</cp:revision>
  <dcterms:created xsi:type="dcterms:W3CDTF">2020-07-22T18:26:46Z</dcterms:created>
  <dcterms:modified xsi:type="dcterms:W3CDTF">2020-07-22T19:29:21Z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0x010100B71B1F068AAB224FAE7DB4CDFA80525A</vt:lpwstr>
  </property>
</Properties>
</file>

<file path=docProps/thumbnail.jpeg>
</file>